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1736" r:id="rId2"/>
    <p:sldId id="1724" r:id="rId3"/>
    <p:sldId id="1777" r:id="rId4"/>
    <p:sldId id="1888" r:id="rId5"/>
    <p:sldId id="1964" r:id="rId6"/>
    <p:sldId id="1923" r:id="rId7"/>
    <p:sldId id="1924" r:id="rId8"/>
    <p:sldId id="1925" r:id="rId9"/>
    <p:sldId id="1902" r:id="rId10"/>
    <p:sldId id="1901" r:id="rId11"/>
    <p:sldId id="1957" r:id="rId12"/>
    <p:sldId id="1959" r:id="rId13"/>
    <p:sldId id="1962" r:id="rId14"/>
    <p:sldId id="1960" r:id="rId15"/>
    <p:sldId id="1961" r:id="rId16"/>
    <p:sldId id="1963" r:id="rId17"/>
    <p:sldId id="1965" r:id="rId18"/>
    <p:sldId id="1966" r:id="rId19"/>
    <p:sldId id="1967" r:id="rId20"/>
    <p:sldId id="1968" r:id="rId21"/>
    <p:sldId id="1969" r:id="rId22"/>
    <p:sldId id="1970" r:id="rId23"/>
    <p:sldId id="1971" r:id="rId24"/>
    <p:sldId id="1972" r:id="rId25"/>
    <p:sldId id="1973" r:id="rId26"/>
    <p:sldId id="1974" r:id="rId27"/>
    <p:sldId id="1975" r:id="rId28"/>
    <p:sldId id="1976" r:id="rId29"/>
    <p:sldId id="1977" r:id="rId30"/>
    <p:sldId id="1978" r:id="rId31"/>
    <p:sldId id="1980" r:id="rId32"/>
    <p:sldId id="1981" r:id="rId33"/>
    <p:sldId id="1979" r:id="rId34"/>
    <p:sldId id="1982" r:id="rId35"/>
    <p:sldId id="1954" r:id="rId36"/>
    <p:sldId id="1931" r:id="rId37"/>
    <p:sldId id="1953" r:id="rId38"/>
    <p:sldId id="1934" r:id="rId39"/>
    <p:sldId id="1983" r:id="rId40"/>
    <p:sldId id="1984" r:id="rId41"/>
    <p:sldId id="1903" r:id="rId42"/>
    <p:sldId id="1904" r:id="rId43"/>
    <p:sldId id="1985" r:id="rId44"/>
    <p:sldId id="1986" r:id="rId45"/>
    <p:sldId id="1987" r:id="rId46"/>
    <p:sldId id="1989" r:id="rId47"/>
    <p:sldId id="1990" r:id="rId48"/>
    <p:sldId id="1991" r:id="rId49"/>
    <p:sldId id="1992" r:id="rId50"/>
    <p:sldId id="1714" r:id="rId5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CFDA"/>
    <a:srgbClr val="B2E7E7"/>
    <a:srgbClr val="B9E0E3"/>
    <a:srgbClr val="ABDDD1"/>
    <a:srgbClr val="7CCAB7"/>
    <a:srgbClr val="486AE5"/>
    <a:srgbClr val="F4FAF9"/>
    <a:srgbClr val="C9E9E1"/>
    <a:srgbClr val="DCF1EC"/>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55" autoAdjust="0"/>
    <p:restoredTop sz="95181" autoAdjust="0"/>
  </p:normalViewPr>
  <p:slideViewPr>
    <p:cSldViewPr>
      <p:cViewPr varScale="1">
        <p:scale>
          <a:sx n="95" d="100"/>
          <a:sy n="95" d="100"/>
        </p:scale>
        <p:origin x="852" y="6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17-Apr-20</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17-Apr-20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139948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46735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455915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303884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9038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2020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15" r:id="rId4"/>
    <p:sldLayoutId id="2147483816" r:id="rId5"/>
    <p:sldLayoutId id="2147483817" r:id="rId6"/>
    <p:sldLayoutId id="2147483805" r:id="rId7"/>
    <p:sldLayoutId id="2147483768" r:id="rId8"/>
    <p:sldLayoutId id="2147483756" r:id="rId9"/>
    <p:sldLayoutId id="2147483796" r:id="rId10"/>
    <p:sldLayoutId id="2147483758" r:id="rId11"/>
    <p:sldLayoutId id="2147483791" r:id="rId12"/>
    <p:sldLayoutId id="2147483763" r:id="rId13"/>
    <p:sldLayoutId id="2147483803" r:id="rId14"/>
    <p:sldLayoutId id="2147483807" r:id="rId15"/>
    <p:sldLayoutId id="2147483804" r:id="rId16"/>
    <p:sldLayoutId id="2147483810" r:id="rId17"/>
    <p:sldLayoutId id="2147483818" r:id="rId18"/>
    <p:sldLayoutId id="2147483793" r:id="rId19"/>
    <p:sldLayoutId id="2147483802" r:id="rId20"/>
    <p:sldLayoutId id="2147483813" r:id="rId21"/>
    <p:sldLayoutId id="2147483814"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hyperlink" Target="https://pdf2jpg.net/"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developers.exlibrisgroup.com/blog/automating-full-text-extraction-in-the-alma-digital-repository/" TargetMode="External"/><Relationship Id="rId2" Type="http://schemas.openxmlformats.org/officeDocument/2006/relationships/hyperlink" Target="https://developers.exlibrisgroup.com/blog/extracting-full-text-ocr-in-alma/"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hyperlink" Target="https://openlibrary.org/dev/docs/bookreader" TargetMode="Externa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openlibrary.org/dev/docs/bookreader" TargetMode="External"/><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C6C00A-D08B-4044-94E2-B5F7A1014A50}"/>
              </a:ext>
            </a:extLst>
          </p:cNvPr>
          <p:cNvSpPr>
            <a:spLocks noGrp="1"/>
          </p:cNvSpPr>
          <p:nvPr>
            <p:ph type="ctrTitle"/>
          </p:nvPr>
        </p:nvSpPr>
        <p:spPr>
          <a:xfrm>
            <a:off x="179512" y="2139702"/>
            <a:ext cx="5044404" cy="1584176"/>
          </a:xfrm>
        </p:spPr>
        <p:txBody>
          <a:bodyPr/>
          <a:lstStyle/>
          <a:p>
            <a:r>
              <a:rPr lang="en-US" dirty="0"/>
              <a:t>The Internet Archive Book Reader and Full Text search in Alma</a:t>
            </a:r>
            <a:endParaRPr lang="en-US" sz="2800" dirty="0"/>
          </a:p>
        </p:txBody>
      </p:sp>
      <p:sp>
        <p:nvSpPr>
          <p:cNvPr id="7" name="Text Placeholder 6">
            <a:extLst>
              <a:ext uri="{FF2B5EF4-FFF2-40B4-BE49-F238E27FC236}">
                <a16:creationId xmlns:a16="http://schemas.microsoft.com/office/drawing/2014/main" id="{FA568CF4-3CA7-484B-B6C1-F49D53072FB3}"/>
              </a:ext>
            </a:extLst>
          </p:cNvPr>
          <p:cNvSpPr>
            <a:spLocks noGrp="1"/>
          </p:cNvSpPr>
          <p:nvPr>
            <p:ph type="body" sz="quarter" idx="12"/>
          </p:nvPr>
        </p:nvSpPr>
        <p:spPr>
          <a:xfrm>
            <a:off x="276656" y="4011910"/>
            <a:ext cx="4972396" cy="864096"/>
          </a:xfrm>
        </p:spPr>
        <p:txBody>
          <a:bodyPr>
            <a:normAutofit/>
          </a:bodyPr>
          <a:lstStyle/>
          <a:p>
            <a:r>
              <a:rPr lang="en-US" dirty="0"/>
              <a:t>Yoel Kortick</a:t>
            </a:r>
          </a:p>
          <a:p>
            <a:r>
              <a:rPr lang="en-US" dirty="0"/>
              <a:t>Senior Librarian</a:t>
            </a:r>
          </a:p>
        </p:txBody>
      </p:sp>
    </p:spTree>
    <p:extLst>
      <p:ext uri="{BB962C8B-B14F-4D97-AF65-F5344CB8AC3E}">
        <p14:creationId xmlns:p14="http://schemas.microsoft.com/office/powerpoint/2010/main" val="48093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Our sample record</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We have a bibliographic record "Wildflowers of the Holy Land".</a:t>
            </a:r>
          </a:p>
          <a:p>
            <a:r>
              <a:rPr lang="en-US" dirty="0"/>
              <a:t>It contains one representation with 36 jpg files.</a:t>
            </a:r>
          </a:p>
          <a:p>
            <a:r>
              <a:rPr lang="en-US" dirty="0"/>
              <a:t>The 36 jpg files were created from a pdf file by converting the pdf to jpg at </a:t>
            </a:r>
            <a:r>
              <a:rPr lang="en-US" dirty="0">
                <a:hlinkClick r:id="rId2"/>
              </a:rPr>
              <a:t>https://pdf2jpg.net/</a:t>
            </a:r>
            <a:r>
              <a:rPr lang="en-US" dirty="0"/>
              <a:t> (the source of the files is not a necessary step, we are explaining here merely to add context).</a:t>
            </a:r>
          </a:p>
          <a:p>
            <a:r>
              <a:rPr lang="en-US" dirty="0"/>
              <a:t>The files contain a combination of pictures and text.</a:t>
            </a:r>
          </a:p>
          <a:p>
            <a:endParaRPr lang="en-US" dirty="0"/>
          </a:p>
        </p:txBody>
      </p:sp>
    </p:spTree>
    <p:extLst>
      <p:ext uri="{BB962C8B-B14F-4D97-AF65-F5344CB8AC3E}">
        <p14:creationId xmlns:p14="http://schemas.microsoft.com/office/powerpoint/2010/main" val="16723720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Our sample record</a:t>
            </a:r>
          </a:p>
        </p:txBody>
      </p:sp>
      <p:pic>
        <p:nvPicPr>
          <p:cNvPr id="6" name="Picture 5">
            <a:extLst>
              <a:ext uri="{FF2B5EF4-FFF2-40B4-BE49-F238E27FC236}">
                <a16:creationId xmlns:a16="http://schemas.microsoft.com/office/drawing/2014/main" id="{C8A83B72-149B-46DD-9554-C4BB50D285F4}"/>
              </a:ext>
            </a:extLst>
          </p:cNvPr>
          <p:cNvPicPr>
            <a:picLocks noChangeAspect="1"/>
          </p:cNvPicPr>
          <p:nvPr/>
        </p:nvPicPr>
        <p:blipFill>
          <a:blip r:embed="rId2"/>
          <a:stretch>
            <a:fillRect/>
          </a:stretch>
        </p:blipFill>
        <p:spPr>
          <a:xfrm>
            <a:off x="0" y="1288381"/>
            <a:ext cx="9144000" cy="2566737"/>
          </a:xfrm>
          <a:prstGeom prst="rect">
            <a:avLst/>
          </a:prstGeom>
          <a:ln>
            <a:solidFill>
              <a:schemeClr val="accent1"/>
            </a:solidFill>
          </a:ln>
        </p:spPr>
      </p:pic>
      <p:sp>
        <p:nvSpPr>
          <p:cNvPr id="7" name="Rectangle 6">
            <a:extLst>
              <a:ext uri="{FF2B5EF4-FFF2-40B4-BE49-F238E27FC236}">
                <a16:creationId xmlns:a16="http://schemas.microsoft.com/office/drawing/2014/main" id="{A156404F-B459-46DE-90B6-147C7E33DE20}"/>
              </a:ext>
            </a:extLst>
          </p:cNvPr>
          <p:cNvSpPr/>
          <p:nvPr/>
        </p:nvSpPr>
        <p:spPr>
          <a:xfrm>
            <a:off x="5364088" y="3075806"/>
            <a:ext cx="648072"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7877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Our sample record</a:t>
            </a:r>
          </a:p>
        </p:txBody>
      </p:sp>
      <p:pic>
        <p:nvPicPr>
          <p:cNvPr id="3" name="Picture 2">
            <a:extLst>
              <a:ext uri="{FF2B5EF4-FFF2-40B4-BE49-F238E27FC236}">
                <a16:creationId xmlns:a16="http://schemas.microsoft.com/office/drawing/2014/main" id="{B36778E9-FE19-47BD-9B4C-26305666EBD9}"/>
              </a:ext>
            </a:extLst>
          </p:cNvPr>
          <p:cNvPicPr>
            <a:picLocks noChangeAspect="1"/>
          </p:cNvPicPr>
          <p:nvPr/>
        </p:nvPicPr>
        <p:blipFill>
          <a:blip r:embed="rId2"/>
          <a:stretch>
            <a:fillRect/>
          </a:stretch>
        </p:blipFill>
        <p:spPr>
          <a:xfrm>
            <a:off x="0" y="775054"/>
            <a:ext cx="9144000" cy="3884928"/>
          </a:xfrm>
          <a:prstGeom prst="rect">
            <a:avLst/>
          </a:prstGeom>
          <a:ln>
            <a:solidFill>
              <a:schemeClr val="accent1"/>
            </a:solidFill>
          </a:ln>
        </p:spPr>
      </p:pic>
      <p:sp>
        <p:nvSpPr>
          <p:cNvPr id="4" name="Rectangle 3">
            <a:extLst>
              <a:ext uri="{FF2B5EF4-FFF2-40B4-BE49-F238E27FC236}">
                <a16:creationId xmlns:a16="http://schemas.microsoft.com/office/drawing/2014/main" id="{14301452-4816-4524-93C5-61A35F98EA21}"/>
              </a:ext>
            </a:extLst>
          </p:cNvPr>
          <p:cNvSpPr/>
          <p:nvPr/>
        </p:nvSpPr>
        <p:spPr>
          <a:xfrm>
            <a:off x="1259632" y="2067694"/>
            <a:ext cx="72008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4B152A0-4BC4-487C-92FE-539FCFA37289}"/>
              </a:ext>
            </a:extLst>
          </p:cNvPr>
          <p:cNvSpPr/>
          <p:nvPr/>
        </p:nvSpPr>
        <p:spPr>
          <a:xfrm>
            <a:off x="755576" y="1275606"/>
            <a:ext cx="22322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4272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Our sample record</a:t>
            </a:r>
          </a:p>
        </p:txBody>
      </p:sp>
      <p:pic>
        <p:nvPicPr>
          <p:cNvPr id="4" name="Picture 3">
            <a:extLst>
              <a:ext uri="{FF2B5EF4-FFF2-40B4-BE49-F238E27FC236}">
                <a16:creationId xmlns:a16="http://schemas.microsoft.com/office/drawing/2014/main" id="{F516BA1A-3491-4826-B907-CC2077487451}"/>
              </a:ext>
            </a:extLst>
          </p:cNvPr>
          <p:cNvPicPr>
            <a:picLocks noChangeAspect="1"/>
          </p:cNvPicPr>
          <p:nvPr/>
        </p:nvPicPr>
        <p:blipFill>
          <a:blip r:embed="rId2"/>
          <a:stretch>
            <a:fillRect/>
          </a:stretch>
        </p:blipFill>
        <p:spPr>
          <a:xfrm>
            <a:off x="1116116" y="1129510"/>
            <a:ext cx="7009853" cy="3682529"/>
          </a:xfrm>
          <a:prstGeom prst="rect">
            <a:avLst/>
          </a:prstGeom>
          <a:ln>
            <a:solidFill>
              <a:schemeClr val="accent1"/>
            </a:solidFill>
          </a:ln>
        </p:spPr>
      </p:pic>
      <p:sp>
        <p:nvSpPr>
          <p:cNvPr id="6" name="Content Placeholder 5">
            <a:extLst>
              <a:ext uri="{FF2B5EF4-FFF2-40B4-BE49-F238E27FC236}">
                <a16:creationId xmlns:a16="http://schemas.microsoft.com/office/drawing/2014/main" id="{0C635BB2-4E0E-4CCF-A72D-EE0CE7960F0A}"/>
              </a:ext>
            </a:extLst>
          </p:cNvPr>
          <p:cNvSpPr>
            <a:spLocks noGrp="1"/>
          </p:cNvSpPr>
          <p:nvPr>
            <p:ph idx="1"/>
          </p:nvPr>
        </p:nvSpPr>
        <p:spPr>
          <a:xfrm>
            <a:off x="271616" y="627534"/>
            <a:ext cx="8568952" cy="3789861"/>
          </a:xfrm>
        </p:spPr>
        <p:txBody>
          <a:bodyPr>
            <a:normAutofit/>
          </a:bodyPr>
          <a:lstStyle/>
          <a:p>
            <a:r>
              <a:rPr lang="en-US" dirty="0"/>
              <a:t>For example this image contains both a picture and text.</a:t>
            </a:r>
          </a:p>
          <a:p>
            <a:endParaRPr lang="en-US" dirty="0"/>
          </a:p>
        </p:txBody>
      </p:sp>
    </p:spTree>
    <p:extLst>
      <p:ext uri="{BB962C8B-B14F-4D97-AF65-F5344CB8AC3E}">
        <p14:creationId xmlns:p14="http://schemas.microsoft.com/office/powerpoint/2010/main" val="2977458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500" dirty="0"/>
              <a:t>Creating full text from the images</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Tree>
    <p:extLst>
      <p:ext uri="{BB962C8B-B14F-4D97-AF65-F5344CB8AC3E}">
        <p14:creationId xmlns:p14="http://schemas.microsoft.com/office/powerpoint/2010/main" val="470912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In addition to this presentation you may wish to see</a:t>
            </a:r>
          </a:p>
          <a:p>
            <a:pPr marL="457200" indent="-457200">
              <a:buFont typeface="+mj-lt"/>
              <a:buAutoNum type="arabicPeriod"/>
            </a:pPr>
            <a:r>
              <a:rPr lang="en-US" dirty="0">
                <a:hlinkClick r:id="rId2"/>
              </a:rPr>
              <a:t>Extracting Full Text (OCR) in the Alma Digital Repository</a:t>
            </a:r>
            <a:endParaRPr lang="en-US" dirty="0"/>
          </a:p>
          <a:p>
            <a:pPr marL="457200" indent="-457200">
              <a:buFont typeface="+mj-lt"/>
              <a:buAutoNum type="arabicPeriod"/>
            </a:pPr>
            <a:r>
              <a:rPr lang="en-US" dirty="0">
                <a:hlinkClick r:id="rId3"/>
              </a:rPr>
              <a:t>Automating Full text Extraction in the Alma Digital Repository</a:t>
            </a: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2845051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Alma can extract full text for image files in the following formats: bmp, </a:t>
            </a:r>
            <a:r>
              <a:rPr lang="en-US" dirty="0" err="1"/>
              <a:t>png</a:t>
            </a:r>
            <a:r>
              <a:rPr lang="en-US" dirty="0"/>
              <a:t>, jpg, and </a:t>
            </a:r>
            <a:r>
              <a:rPr lang="en-US" dirty="0" err="1"/>
              <a:t>tif</a:t>
            </a:r>
            <a:r>
              <a:rPr lang="en-US" dirty="0"/>
              <a:t>. </a:t>
            </a:r>
          </a:p>
          <a:p>
            <a:r>
              <a:rPr lang="en-US" dirty="0"/>
              <a:t>There are two options for creating full text from an image:</a:t>
            </a:r>
          </a:p>
          <a:p>
            <a:pPr marL="457200" indent="-457200">
              <a:buFont typeface="+mj-lt"/>
              <a:buAutoNum type="arabicPeriod"/>
            </a:pPr>
            <a:r>
              <a:rPr lang="en-US" dirty="0"/>
              <a:t>One by one (file by file) choosing "actions &gt; full text" for each file</a:t>
            </a:r>
          </a:p>
          <a:p>
            <a:pPr marL="457200" indent="-457200">
              <a:buFont typeface="+mj-lt"/>
              <a:buAutoNum type="arabicPeriod"/>
            </a:pPr>
            <a:r>
              <a:rPr lang="en-US" dirty="0"/>
              <a:t>On a set of digital files via the job "Extract </a:t>
            </a:r>
            <a:r>
              <a:rPr lang="en-US" dirty="0" err="1"/>
              <a:t>Fulltext</a:t>
            </a:r>
            <a:r>
              <a:rPr lang="en-US" dirty="0"/>
              <a:t>"</a:t>
            </a:r>
          </a:p>
          <a:p>
            <a:pPr marL="457200" indent="-457200">
              <a:buFont typeface="+mj-lt"/>
              <a:buAutoNum type="arabicPeriod"/>
            </a:pPr>
            <a:endParaRPr lang="en-US" dirty="0"/>
          </a:p>
          <a:p>
            <a:r>
              <a:rPr lang="en-US" dirty="0"/>
              <a:t>First we will show the "One by one" method and then the "On a set of digital files" method.</a:t>
            </a:r>
          </a:p>
          <a:p>
            <a:endParaRPr lang="en-US" dirty="0"/>
          </a:p>
        </p:txBody>
      </p:sp>
    </p:spTree>
    <p:extLst>
      <p:ext uri="{BB962C8B-B14F-4D97-AF65-F5344CB8AC3E}">
        <p14:creationId xmlns:p14="http://schemas.microsoft.com/office/powerpoint/2010/main" val="4261721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A78A23-B013-4F0D-B4AE-B47D1AE88E13}"/>
              </a:ext>
            </a:extLst>
          </p:cNvPr>
          <p:cNvPicPr>
            <a:picLocks noChangeAspect="1"/>
          </p:cNvPicPr>
          <p:nvPr/>
        </p:nvPicPr>
        <p:blipFill>
          <a:blip r:embed="rId2"/>
          <a:stretch>
            <a:fillRect/>
          </a:stretch>
        </p:blipFill>
        <p:spPr>
          <a:xfrm>
            <a:off x="0" y="1471415"/>
            <a:ext cx="9144000" cy="340459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One by one</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Open the representation editor, switch to the "Files" tab, do "actions &gt; </a:t>
            </a:r>
            <a:r>
              <a:rPr lang="en-US" dirty="0" err="1"/>
              <a:t>Fulltext</a:t>
            </a:r>
            <a:r>
              <a:rPr lang="en-US" dirty="0"/>
              <a:t>":</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BA26029C-52E6-4DFB-AACD-C51969BEEE0B}"/>
              </a:ext>
            </a:extLst>
          </p:cNvPr>
          <p:cNvSpPr/>
          <p:nvPr/>
        </p:nvSpPr>
        <p:spPr>
          <a:xfrm>
            <a:off x="7524328" y="3651870"/>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244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DCF3DA-02B4-45BD-89E9-B16FC2B8A3D4}"/>
              </a:ext>
            </a:extLst>
          </p:cNvPr>
          <p:cNvPicPr>
            <a:picLocks noChangeAspect="1"/>
          </p:cNvPicPr>
          <p:nvPr/>
        </p:nvPicPr>
        <p:blipFill>
          <a:blip r:embed="rId2"/>
          <a:stretch>
            <a:fillRect/>
          </a:stretch>
        </p:blipFill>
        <p:spPr>
          <a:xfrm>
            <a:off x="747712" y="1528762"/>
            <a:ext cx="7648575" cy="20859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One by one</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Choose "Extract" and click "OK"</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BA26029C-52E6-4DFB-AACD-C51969BEEE0B}"/>
              </a:ext>
            </a:extLst>
          </p:cNvPr>
          <p:cNvSpPr/>
          <p:nvPr/>
        </p:nvSpPr>
        <p:spPr>
          <a:xfrm>
            <a:off x="1403648" y="2538562"/>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5530EB-E5E6-41AD-9189-616D5341B65D}"/>
              </a:ext>
            </a:extLst>
          </p:cNvPr>
          <p:cNvSpPr/>
          <p:nvPr/>
        </p:nvSpPr>
        <p:spPr>
          <a:xfrm>
            <a:off x="7812359" y="3219822"/>
            <a:ext cx="511519"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0748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597DFD-FE25-4673-A507-C5CF8E29A870}"/>
              </a:ext>
            </a:extLst>
          </p:cNvPr>
          <p:cNvPicPr>
            <a:picLocks noChangeAspect="1"/>
          </p:cNvPicPr>
          <p:nvPr/>
        </p:nvPicPr>
        <p:blipFill>
          <a:blip r:embed="rId2"/>
          <a:stretch>
            <a:fillRect/>
          </a:stretch>
        </p:blipFill>
        <p:spPr>
          <a:xfrm>
            <a:off x="0" y="1188592"/>
            <a:ext cx="9144000" cy="325536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One by one</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See that a </a:t>
            </a:r>
            <a:r>
              <a:rPr lang="en-US" dirty="0" err="1"/>
              <a:t>Fulltext</a:t>
            </a:r>
            <a:r>
              <a:rPr lang="en-US" dirty="0"/>
              <a:t> file was created</a:t>
            </a:r>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BA26029C-52E6-4DFB-AACD-C51969BEEE0B}"/>
              </a:ext>
            </a:extLst>
          </p:cNvPr>
          <p:cNvSpPr/>
          <p:nvPr/>
        </p:nvSpPr>
        <p:spPr>
          <a:xfrm>
            <a:off x="1331640" y="2522464"/>
            <a:ext cx="72008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35530EB-E5E6-41AD-9189-616D5341B65D}"/>
              </a:ext>
            </a:extLst>
          </p:cNvPr>
          <p:cNvSpPr/>
          <p:nvPr/>
        </p:nvSpPr>
        <p:spPr>
          <a:xfrm>
            <a:off x="7596336" y="4019705"/>
            <a:ext cx="576064" cy="397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09E7F13-E9C1-4C41-9FF6-130D993DE8AF}"/>
              </a:ext>
            </a:extLst>
          </p:cNvPr>
          <p:cNvSpPr/>
          <p:nvPr/>
        </p:nvSpPr>
        <p:spPr>
          <a:xfrm>
            <a:off x="7596336" y="3147814"/>
            <a:ext cx="576064" cy="3976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893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ADD39B-3E44-458F-9DEC-06C823C520E2}"/>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4" name="Content Placeholder 3">
            <a:extLst>
              <a:ext uri="{FF2B5EF4-FFF2-40B4-BE49-F238E27FC236}">
                <a16:creationId xmlns:a16="http://schemas.microsoft.com/office/drawing/2014/main" id="{9DC149F4-2772-4DC6-83C5-E8C2CBAF8EA7}"/>
              </a:ext>
            </a:extLst>
          </p:cNvPr>
          <p:cNvSpPr>
            <a:spLocks noGrp="1"/>
          </p:cNvSpPr>
          <p:nvPr>
            <p:ph idx="1"/>
          </p:nvPr>
        </p:nvSpPr>
        <p:spPr>
          <a:xfrm>
            <a:off x="3995936" y="627535"/>
            <a:ext cx="4968552" cy="3312367"/>
          </a:xfrm>
        </p:spPr>
        <p:txBody>
          <a:bodyPr>
            <a:normAutofit/>
          </a:bodyPr>
          <a:lstStyle/>
          <a:p>
            <a:r>
              <a:rPr lang="en-US" sz="2000" dirty="0"/>
              <a:t>The Internet Archive Book Reader</a:t>
            </a:r>
          </a:p>
          <a:p>
            <a:r>
              <a:rPr lang="en-US" sz="2000" dirty="0"/>
              <a:t>Our sample records</a:t>
            </a:r>
          </a:p>
          <a:p>
            <a:r>
              <a:rPr lang="en-US" sz="2000" dirty="0"/>
              <a:t>Creating full text from the images</a:t>
            </a:r>
          </a:p>
          <a:p>
            <a:r>
              <a:rPr lang="en-US" sz="2000" dirty="0"/>
              <a:t>Searching by full text in Primo</a:t>
            </a:r>
          </a:p>
          <a:p>
            <a:r>
              <a:rPr lang="en-US" sz="2000" dirty="0"/>
              <a:t>Determining which file types the Internet Archive Book Reader will be used for</a:t>
            </a:r>
            <a:endParaRPr lang="he-IL" sz="2000" dirty="0"/>
          </a:p>
          <a:p>
            <a:r>
              <a:rPr lang="en-US" sz="2000" dirty="0"/>
              <a:t>Searching by full text in non-Latin text (Hebrew example) </a:t>
            </a:r>
          </a:p>
          <a:p>
            <a:endParaRPr lang="en-US" sz="2000" dirty="0"/>
          </a:p>
          <a:p>
            <a:endParaRPr lang="en-US" sz="2000" dirty="0"/>
          </a:p>
        </p:txBody>
      </p:sp>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One by one</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If the user clicks on the link to the file he or she can see the contents.</a:t>
            </a:r>
          </a:p>
          <a:p>
            <a:pPr marL="457200" indent="-457200">
              <a:buFont typeface="+mj-lt"/>
              <a:buAutoNum type="arabicPeriod"/>
            </a:pPr>
            <a:endParaRPr lang="en-US" dirty="0"/>
          </a:p>
        </p:txBody>
      </p:sp>
      <p:pic>
        <p:nvPicPr>
          <p:cNvPr id="6" name="Picture 5">
            <a:extLst>
              <a:ext uri="{FF2B5EF4-FFF2-40B4-BE49-F238E27FC236}">
                <a16:creationId xmlns:a16="http://schemas.microsoft.com/office/drawing/2014/main" id="{8D2A8008-8A6A-4DED-85DD-5CC02B261881}"/>
              </a:ext>
            </a:extLst>
          </p:cNvPr>
          <p:cNvPicPr>
            <a:picLocks noChangeAspect="1"/>
          </p:cNvPicPr>
          <p:nvPr/>
        </p:nvPicPr>
        <p:blipFill>
          <a:blip r:embed="rId2"/>
          <a:stretch>
            <a:fillRect/>
          </a:stretch>
        </p:blipFill>
        <p:spPr>
          <a:xfrm>
            <a:off x="2319337" y="1540845"/>
            <a:ext cx="4505325" cy="2876550"/>
          </a:xfrm>
          <a:prstGeom prst="rect">
            <a:avLst/>
          </a:prstGeom>
          <a:ln>
            <a:solidFill>
              <a:schemeClr val="tx1"/>
            </a:solidFill>
          </a:ln>
        </p:spPr>
      </p:pic>
    </p:spTree>
    <p:extLst>
      <p:ext uri="{BB962C8B-B14F-4D97-AF65-F5344CB8AC3E}">
        <p14:creationId xmlns:p14="http://schemas.microsoft.com/office/powerpoint/2010/main" val="2906934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 a set of digital files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Create a set of the digital files</a:t>
            </a:r>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A21EC582-2739-4682-A228-21257565663D}"/>
              </a:ext>
            </a:extLst>
          </p:cNvPr>
          <p:cNvPicPr>
            <a:picLocks noChangeAspect="1"/>
          </p:cNvPicPr>
          <p:nvPr/>
        </p:nvPicPr>
        <p:blipFill>
          <a:blip r:embed="rId2"/>
          <a:stretch>
            <a:fillRect/>
          </a:stretch>
        </p:blipFill>
        <p:spPr>
          <a:xfrm>
            <a:off x="0" y="1430103"/>
            <a:ext cx="9144000" cy="3085863"/>
          </a:xfrm>
          <a:prstGeom prst="rect">
            <a:avLst/>
          </a:prstGeom>
          <a:ln>
            <a:solidFill>
              <a:schemeClr val="tx1"/>
            </a:solidFill>
          </a:ln>
        </p:spPr>
      </p:pic>
      <p:sp>
        <p:nvSpPr>
          <p:cNvPr id="4" name="Rectangle 3">
            <a:extLst>
              <a:ext uri="{FF2B5EF4-FFF2-40B4-BE49-F238E27FC236}">
                <a16:creationId xmlns:a16="http://schemas.microsoft.com/office/drawing/2014/main" id="{94A4B879-4AF2-45E6-9CA8-8590236969B6}"/>
              </a:ext>
            </a:extLst>
          </p:cNvPr>
          <p:cNvSpPr/>
          <p:nvPr/>
        </p:nvSpPr>
        <p:spPr>
          <a:xfrm>
            <a:off x="1629720" y="2047598"/>
            <a:ext cx="36004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09F538-0DA1-4568-B901-577F4C2BC026}"/>
              </a:ext>
            </a:extLst>
          </p:cNvPr>
          <p:cNvSpPr/>
          <p:nvPr/>
        </p:nvSpPr>
        <p:spPr>
          <a:xfrm>
            <a:off x="8204216" y="2047598"/>
            <a:ext cx="8677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4FA59D2-21A4-4AEC-8CE8-A6EFA65CD017}"/>
              </a:ext>
            </a:extLst>
          </p:cNvPr>
          <p:cNvSpPr/>
          <p:nvPr/>
        </p:nvSpPr>
        <p:spPr>
          <a:xfrm>
            <a:off x="0" y="1589136"/>
            <a:ext cx="104360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682034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C2869-96A1-4411-B615-6B286507B3C3}"/>
              </a:ext>
            </a:extLst>
          </p:cNvPr>
          <p:cNvPicPr>
            <a:picLocks noChangeAspect="1"/>
          </p:cNvPicPr>
          <p:nvPr/>
        </p:nvPicPr>
        <p:blipFill>
          <a:blip r:embed="rId2"/>
          <a:stretch>
            <a:fillRect/>
          </a:stretch>
        </p:blipFill>
        <p:spPr>
          <a:xfrm>
            <a:off x="0" y="1240325"/>
            <a:ext cx="9144000" cy="2915601"/>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 a set of digital files</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Create a set of the digital files</a:t>
            </a:r>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94A4B879-4AF2-45E6-9CA8-8590236969B6}"/>
              </a:ext>
            </a:extLst>
          </p:cNvPr>
          <p:cNvSpPr/>
          <p:nvPr/>
        </p:nvSpPr>
        <p:spPr>
          <a:xfrm>
            <a:off x="1331640" y="2047598"/>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309F538-0DA1-4568-B901-577F4C2BC026}"/>
              </a:ext>
            </a:extLst>
          </p:cNvPr>
          <p:cNvSpPr/>
          <p:nvPr/>
        </p:nvSpPr>
        <p:spPr>
          <a:xfrm>
            <a:off x="313200" y="3219822"/>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031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7785551-BC65-480B-99D8-3F8B42953025}"/>
              </a:ext>
            </a:extLst>
          </p:cNvPr>
          <p:cNvPicPr>
            <a:picLocks noChangeAspect="1"/>
          </p:cNvPicPr>
          <p:nvPr/>
        </p:nvPicPr>
        <p:blipFill>
          <a:blip r:embed="rId2"/>
          <a:stretch>
            <a:fillRect/>
          </a:stretch>
        </p:blipFill>
        <p:spPr>
          <a:xfrm>
            <a:off x="0" y="1606550"/>
            <a:ext cx="9144000" cy="1930400"/>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 a set of digital files</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Run the job "Extract </a:t>
            </a:r>
            <a:r>
              <a:rPr lang="en-US" dirty="0" err="1"/>
              <a:t>Fulltext</a:t>
            </a:r>
            <a:endParaRPr lang="en-US" dirty="0"/>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3309F538-0DA1-4568-B901-577F4C2BC026}"/>
              </a:ext>
            </a:extLst>
          </p:cNvPr>
          <p:cNvSpPr/>
          <p:nvPr/>
        </p:nvSpPr>
        <p:spPr>
          <a:xfrm>
            <a:off x="262960" y="3147814"/>
            <a:ext cx="18002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402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26C45F-DB67-46F2-AE6E-AD574959E0A5}"/>
              </a:ext>
            </a:extLst>
          </p:cNvPr>
          <p:cNvPicPr>
            <a:picLocks noChangeAspect="1"/>
          </p:cNvPicPr>
          <p:nvPr/>
        </p:nvPicPr>
        <p:blipFill>
          <a:blip r:embed="rId2"/>
          <a:stretch>
            <a:fillRect/>
          </a:stretch>
        </p:blipFill>
        <p:spPr>
          <a:xfrm>
            <a:off x="0" y="1670884"/>
            <a:ext cx="9144000" cy="180173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 a set of digital files</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Choose the set</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3309F538-0DA1-4568-B901-577F4C2BC026}"/>
              </a:ext>
            </a:extLst>
          </p:cNvPr>
          <p:cNvSpPr/>
          <p:nvPr/>
        </p:nvSpPr>
        <p:spPr>
          <a:xfrm>
            <a:off x="262960" y="3147814"/>
            <a:ext cx="207679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3108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D235B1-0F06-4F45-A2F0-6EF757C6F947}"/>
              </a:ext>
            </a:extLst>
          </p:cNvPr>
          <p:cNvPicPr>
            <a:picLocks noChangeAspect="1"/>
          </p:cNvPicPr>
          <p:nvPr/>
        </p:nvPicPr>
        <p:blipFill>
          <a:blip r:embed="rId2"/>
          <a:stretch>
            <a:fillRect/>
          </a:stretch>
        </p:blipFill>
        <p:spPr>
          <a:xfrm>
            <a:off x="0" y="1406586"/>
            <a:ext cx="9144000" cy="2330327"/>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 a set of digital files</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The job completes</a:t>
            </a:r>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3309F538-0DA1-4568-B901-577F4C2BC026}"/>
              </a:ext>
            </a:extLst>
          </p:cNvPr>
          <p:cNvSpPr/>
          <p:nvPr/>
        </p:nvSpPr>
        <p:spPr>
          <a:xfrm>
            <a:off x="288530" y="3291829"/>
            <a:ext cx="2771301" cy="4450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7280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B059D18-6348-45A2-921C-246797334083}"/>
              </a:ext>
            </a:extLst>
          </p:cNvPr>
          <p:cNvPicPr>
            <a:picLocks noChangeAspect="1"/>
          </p:cNvPicPr>
          <p:nvPr/>
        </p:nvPicPr>
        <p:blipFill>
          <a:blip r:embed="rId2"/>
          <a:stretch>
            <a:fillRect/>
          </a:stretch>
        </p:blipFill>
        <p:spPr>
          <a:xfrm>
            <a:off x="0" y="1137849"/>
            <a:ext cx="9144000" cy="3522133"/>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 - </a:t>
            </a:r>
            <a:r>
              <a:rPr lang="en-US" sz="2400" dirty="0">
                <a:solidFill>
                  <a:srgbClr val="FF0000"/>
                </a:solidFill>
              </a:rPr>
              <a:t>On a set of digital files</a:t>
            </a:r>
            <a:endParaRPr lang="en-US" sz="2400"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Now all files from the set have </a:t>
            </a:r>
            <a:r>
              <a:rPr lang="en-US" dirty="0" err="1"/>
              <a:t>Fulltext</a:t>
            </a:r>
            <a:endParaRPr lang="en-US" dirty="0"/>
          </a:p>
          <a:p>
            <a:pPr marL="457200" indent="-457200">
              <a:buFont typeface="+mj-lt"/>
              <a:buAutoNum type="arabicPeriod"/>
            </a:pPr>
            <a:endParaRPr lang="en-US" dirty="0"/>
          </a:p>
        </p:txBody>
      </p:sp>
      <p:sp>
        <p:nvSpPr>
          <p:cNvPr id="7" name="Rectangle 6">
            <a:extLst>
              <a:ext uri="{FF2B5EF4-FFF2-40B4-BE49-F238E27FC236}">
                <a16:creationId xmlns:a16="http://schemas.microsoft.com/office/drawing/2014/main" id="{3309F538-0DA1-4568-B901-577F4C2BC026}"/>
              </a:ext>
            </a:extLst>
          </p:cNvPr>
          <p:cNvSpPr/>
          <p:nvPr/>
        </p:nvSpPr>
        <p:spPr>
          <a:xfrm>
            <a:off x="7524328" y="2211710"/>
            <a:ext cx="755077" cy="24482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3693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500" dirty="0"/>
              <a:t>Searching by full text in Primo</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27</a:t>
            </a:fld>
            <a:endParaRPr lang="en-US" dirty="0"/>
          </a:p>
        </p:txBody>
      </p:sp>
    </p:spTree>
    <p:extLst>
      <p:ext uri="{BB962C8B-B14F-4D97-AF65-F5344CB8AC3E}">
        <p14:creationId xmlns:p14="http://schemas.microsoft.com/office/powerpoint/2010/main" val="2453575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Primo</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We'll search Primo and access the item</a:t>
            </a:r>
          </a:p>
          <a:p>
            <a:pPr marL="0" indent="0">
              <a:buNone/>
            </a:pPr>
            <a:endParaRPr lang="en-US" dirty="0"/>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82A4C647-DDC0-48AB-8CCE-343E97603374}"/>
              </a:ext>
            </a:extLst>
          </p:cNvPr>
          <p:cNvPicPr>
            <a:picLocks noChangeAspect="1"/>
          </p:cNvPicPr>
          <p:nvPr/>
        </p:nvPicPr>
        <p:blipFill>
          <a:blip r:embed="rId2"/>
          <a:stretch>
            <a:fillRect/>
          </a:stretch>
        </p:blipFill>
        <p:spPr>
          <a:xfrm>
            <a:off x="923925" y="1399009"/>
            <a:ext cx="7296150" cy="2828925"/>
          </a:xfrm>
          <a:prstGeom prst="rect">
            <a:avLst/>
          </a:prstGeom>
          <a:ln>
            <a:solidFill>
              <a:schemeClr val="tx1"/>
            </a:solidFill>
          </a:ln>
        </p:spPr>
      </p:pic>
      <p:sp>
        <p:nvSpPr>
          <p:cNvPr id="4" name="Rectangle 3">
            <a:extLst>
              <a:ext uri="{FF2B5EF4-FFF2-40B4-BE49-F238E27FC236}">
                <a16:creationId xmlns:a16="http://schemas.microsoft.com/office/drawing/2014/main" id="{03B18B1F-0C27-4CF8-8832-8367C17BFA9F}"/>
              </a:ext>
            </a:extLst>
          </p:cNvPr>
          <p:cNvSpPr/>
          <p:nvPr/>
        </p:nvSpPr>
        <p:spPr>
          <a:xfrm>
            <a:off x="1979712" y="3867894"/>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93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1AC5-A6FE-4E0D-88F2-07EC9133A805}"/>
              </a:ext>
            </a:extLst>
          </p:cNvPr>
          <p:cNvPicPr>
            <a:picLocks noChangeAspect="1"/>
          </p:cNvPicPr>
          <p:nvPr/>
        </p:nvPicPr>
        <p:blipFill>
          <a:blip r:embed="rId2"/>
          <a:stretch>
            <a:fillRect/>
          </a:stretch>
        </p:blipFill>
        <p:spPr>
          <a:xfrm>
            <a:off x="1762125" y="1471612"/>
            <a:ext cx="5619750" cy="2200275"/>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29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Primo</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Now we will access then Internet Archive Book Reader</a:t>
            </a:r>
          </a:p>
          <a:p>
            <a:pPr marL="0" indent="0">
              <a:buNone/>
            </a:pPr>
            <a:endParaRPr lang="en-US" dirty="0"/>
          </a:p>
          <a:p>
            <a:pPr marL="457200" indent="-457200">
              <a:buFont typeface="+mj-lt"/>
              <a:buAutoNum type="arabicPeriod"/>
            </a:pPr>
            <a:endParaRPr lang="en-US" dirty="0"/>
          </a:p>
        </p:txBody>
      </p:sp>
      <p:sp>
        <p:nvSpPr>
          <p:cNvPr id="4" name="Rectangle 3">
            <a:extLst>
              <a:ext uri="{FF2B5EF4-FFF2-40B4-BE49-F238E27FC236}">
                <a16:creationId xmlns:a16="http://schemas.microsoft.com/office/drawing/2014/main" id="{03B18B1F-0C27-4CF8-8832-8367C17BFA9F}"/>
              </a:ext>
            </a:extLst>
          </p:cNvPr>
          <p:cNvSpPr/>
          <p:nvPr/>
        </p:nvSpPr>
        <p:spPr>
          <a:xfrm>
            <a:off x="2051720" y="3075806"/>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594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600" dirty="0"/>
              <a:t>The Internet Archive Book Reader</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Tree>
    <p:extLst>
      <p:ext uri="{BB962C8B-B14F-4D97-AF65-F5344CB8AC3E}">
        <p14:creationId xmlns:p14="http://schemas.microsoft.com/office/powerpoint/2010/main" val="49256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30</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Primo</a:t>
            </a:r>
          </a:p>
        </p:txBody>
      </p:sp>
      <p:pic>
        <p:nvPicPr>
          <p:cNvPr id="7" name="Picture 6">
            <a:extLst>
              <a:ext uri="{FF2B5EF4-FFF2-40B4-BE49-F238E27FC236}">
                <a16:creationId xmlns:a16="http://schemas.microsoft.com/office/drawing/2014/main" id="{1E3B5084-19FC-401B-8F4F-682C89E5C1E8}"/>
              </a:ext>
            </a:extLst>
          </p:cNvPr>
          <p:cNvPicPr>
            <a:picLocks noChangeAspect="1"/>
          </p:cNvPicPr>
          <p:nvPr/>
        </p:nvPicPr>
        <p:blipFill>
          <a:blip r:embed="rId2"/>
          <a:stretch>
            <a:fillRect/>
          </a:stretch>
        </p:blipFill>
        <p:spPr>
          <a:xfrm>
            <a:off x="0" y="699542"/>
            <a:ext cx="9144000" cy="4023092"/>
          </a:xfrm>
          <a:prstGeom prst="rect">
            <a:avLst/>
          </a:prstGeom>
          <a:ln>
            <a:solidFill>
              <a:schemeClr val="tx1"/>
            </a:solidFill>
          </a:ln>
        </p:spPr>
      </p:pic>
    </p:spTree>
    <p:extLst>
      <p:ext uri="{BB962C8B-B14F-4D97-AF65-F5344CB8AC3E}">
        <p14:creationId xmlns:p14="http://schemas.microsoft.com/office/powerpoint/2010/main" val="2641701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Primo</a:t>
            </a:r>
          </a:p>
        </p:txBody>
      </p:sp>
      <p:pic>
        <p:nvPicPr>
          <p:cNvPr id="7" name="Picture 6">
            <a:extLst>
              <a:ext uri="{FF2B5EF4-FFF2-40B4-BE49-F238E27FC236}">
                <a16:creationId xmlns:a16="http://schemas.microsoft.com/office/drawing/2014/main" id="{1E3B5084-19FC-401B-8F4F-682C89E5C1E8}"/>
              </a:ext>
            </a:extLst>
          </p:cNvPr>
          <p:cNvPicPr>
            <a:picLocks noChangeAspect="1"/>
          </p:cNvPicPr>
          <p:nvPr/>
        </p:nvPicPr>
        <p:blipFill>
          <a:blip r:embed="rId2"/>
          <a:stretch>
            <a:fillRect/>
          </a:stretch>
        </p:blipFill>
        <p:spPr>
          <a:xfrm>
            <a:off x="0" y="699542"/>
            <a:ext cx="9144000" cy="4023092"/>
          </a:xfrm>
          <a:prstGeom prst="rect">
            <a:avLst/>
          </a:prstGeom>
          <a:ln>
            <a:solidFill>
              <a:schemeClr val="tx1"/>
            </a:solidFill>
          </a:ln>
        </p:spPr>
      </p:pic>
      <p:sp>
        <p:nvSpPr>
          <p:cNvPr id="3" name="TextBox 2">
            <a:extLst>
              <a:ext uri="{FF2B5EF4-FFF2-40B4-BE49-F238E27FC236}">
                <a16:creationId xmlns:a16="http://schemas.microsoft.com/office/drawing/2014/main" id="{E40038DF-7475-47CC-8D5A-48D401BF1787}"/>
              </a:ext>
            </a:extLst>
          </p:cNvPr>
          <p:cNvSpPr txBox="1"/>
          <p:nvPr/>
        </p:nvSpPr>
        <p:spPr>
          <a:xfrm>
            <a:off x="5868144" y="3507854"/>
            <a:ext cx="3096344" cy="646331"/>
          </a:xfrm>
          <a:prstGeom prst="rect">
            <a:avLst/>
          </a:prstGeom>
          <a:solidFill>
            <a:schemeClr val="bg1"/>
          </a:solidFill>
          <a:ln>
            <a:solidFill>
              <a:schemeClr val="tx1"/>
            </a:solidFill>
          </a:ln>
        </p:spPr>
        <p:txBody>
          <a:bodyPr wrap="square" rtlCol="0">
            <a:spAutoFit/>
          </a:bodyPr>
          <a:lstStyle/>
          <a:p>
            <a:r>
              <a:rPr lang="en-US" dirty="0"/>
              <a:t>Click here to more back and forth and "flip the pages"</a:t>
            </a:r>
          </a:p>
        </p:txBody>
      </p:sp>
      <p:cxnSp>
        <p:nvCxnSpPr>
          <p:cNvPr id="6" name="Straight Arrow Connector 5">
            <a:extLst>
              <a:ext uri="{FF2B5EF4-FFF2-40B4-BE49-F238E27FC236}">
                <a16:creationId xmlns:a16="http://schemas.microsoft.com/office/drawing/2014/main" id="{3DB0A1F6-D4BF-4BED-8F66-AC266BB70D9D}"/>
              </a:ext>
            </a:extLst>
          </p:cNvPr>
          <p:cNvCxnSpPr/>
          <p:nvPr/>
        </p:nvCxnSpPr>
        <p:spPr>
          <a:xfrm>
            <a:off x="7956376" y="4154185"/>
            <a:ext cx="216024" cy="289773"/>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D7D18DC-B7AC-4389-A677-0E9071804D20}"/>
              </a:ext>
            </a:extLst>
          </p:cNvPr>
          <p:cNvSpPr txBox="1"/>
          <p:nvPr/>
        </p:nvSpPr>
        <p:spPr>
          <a:xfrm>
            <a:off x="179512" y="3643671"/>
            <a:ext cx="3384376" cy="646331"/>
          </a:xfrm>
          <a:prstGeom prst="rect">
            <a:avLst/>
          </a:prstGeom>
          <a:solidFill>
            <a:schemeClr val="bg1"/>
          </a:solidFill>
          <a:ln>
            <a:solidFill>
              <a:schemeClr val="tx1"/>
            </a:solidFill>
          </a:ln>
        </p:spPr>
        <p:txBody>
          <a:bodyPr wrap="square" rtlCol="0">
            <a:spAutoFit/>
          </a:bodyPr>
          <a:lstStyle/>
          <a:p>
            <a:r>
              <a:rPr lang="en-US" dirty="0"/>
              <a:t>Use arrows on bottom right or just click a page to "flip" the pages</a:t>
            </a:r>
          </a:p>
        </p:txBody>
      </p:sp>
      <p:sp>
        <p:nvSpPr>
          <p:cNvPr id="10" name="TextBox 9">
            <a:extLst>
              <a:ext uri="{FF2B5EF4-FFF2-40B4-BE49-F238E27FC236}">
                <a16:creationId xmlns:a16="http://schemas.microsoft.com/office/drawing/2014/main" id="{4B62BF7C-A6B1-4CF0-85C9-3FD685FB724B}"/>
              </a:ext>
            </a:extLst>
          </p:cNvPr>
          <p:cNvSpPr txBox="1"/>
          <p:nvPr/>
        </p:nvSpPr>
        <p:spPr>
          <a:xfrm>
            <a:off x="4823326" y="989315"/>
            <a:ext cx="2070476" cy="369332"/>
          </a:xfrm>
          <a:prstGeom prst="rect">
            <a:avLst/>
          </a:prstGeom>
          <a:solidFill>
            <a:schemeClr val="bg1"/>
          </a:solidFill>
          <a:ln>
            <a:solidFill>
              <a:schemeClr val="tx1"/>
            </a:solidFill>
          </a:ln>
        </p:spPr>
        <p:txBody>
          <a:bodyPr wrap="square" rtlCol="0">
            <a:spAutoFit/>
          </a:bodyPr>
          <a:lstStyle/>
          <a:p>
            <a:r>
              <a:rPr lang="en-US" dirty="0"/>
              <a:t>Full text search box</a:t>
            </a:r>
          </a:p>
        </p:txBody>
      </p:sp>
      <p:cxnSp>
        <p:nvCxnSpPr>
          <p:cNvPr id="12" name="Straight Connector 11">
            <a:extLst>
              <a:ext uri="{FF2B5EF4-FFF2-40B4-BE49-F238E27FC236}">
                <a16:creationId xmlns:a16="http://schemas.microsoft.com/office/drawing/2014/main" id="{4906ABDD-C76A-490D-A3DF-1E508A361372}"/>
              </a:ext>
            </a:extLst>
          </p:cNvPr>
          <p:cNvCxnSpPr/>
          <p:nvPr/>
        </p:nvCxnSpPr>
        <p:spPr>
          <a:xfrm>
            <a:off x="6893802" y="1173981"/>
            <a:ext cx="127859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CC1EED-0A18-4041-8FAE-3C032D61C7A0}"/>
              </a:ext>
            </a:extLst>
          </p:cNvPr>
          <p:cNvCxnSpPr>
            <a:cxnSpLocks/>
          </p:cNvCxnSpPr>
          <p:nvPr/>
        </p:nvCxnSpPr>
        <p:spPr>
          <a:xfrm flipV="1">
            <a:off x="8146444" y="915566"/>
            <a:ext cx="108012" cy="258415"/>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94645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15588C-D7E2-456C-B4BE-26546787B592}"/>
              </a:ext>
            </a:extLst>
          </p:cNvPr>
          <p:cNvPicPr>
            <a:picLocks noChangeAspect="1"/>
          </p:cNvPicPr>
          <p:nvPr/>
        </p:nvPicPr>
        <p:blipFill>
          <a:blip r:embed="rId2"/>
          <a:stretch>
            <a:fillRect/>
          </a:stretch>
        </p:blipFill>
        <p:spPr>
          <a:xfrm>
            <a:off x="0" y="556857"/>
            <a:ext cx="9144000" cy="4029786"/>
          </a:xfrm>
          <a:prstGeom prst="rect">
            <a:avLst/>
          </a:prstGeom>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Primo</a:t>
            </a:r>
          </a:p>
        </p:txBody>
      </p:sp>
      <p:sp>
        <p:nvSpPr>
          <p:cNvPr id="3" name="TextBox 2">
            <a:extLst>
              <a:ext uri="{FF2B5EF4-FFF2-40B4-BE49-F238E27FC236}">
                <a16:creationId xmlns:a16="http://schemas.microsoft.com/office/drawing/2014/main" id="{E40038DF-7475-47CC-8D5A-48D401BF1787}"/>
              </a:ext>
            </a:extLst>
          </p:cNvPr>
          <p:cNvSpPr txBox="1"/>
          <p:nvPr/>
        </p:nvSpPr>
        <p:spPr>
          <a:xfrm>
            <a:off x="2411760" y="2643758"/>
            <a:ext cx="3096344" cy="646331"/>
          </a:xfrm>
          <a:prstGeom prst="rect">
            <a:avLst/>
          </a:prstGeom>
          <a:solidFill>
            <a:schemeClr val="bg1"/>
          </a:solidFill>
          <a:ln>
            <a:solidFill>
              <a:schemeClr val="tx1"/>
            </a:solidFill>
          </a:ln>
        </p:spPr>
        <p:txBody>
          <a:bodyPr wrap="square" rtlCol="0">
            <a:spAutoFit/>
          </a:bodyPr>
          <a:lstStyle/>
          <a:p>
            <a:r>
              <a:rPr lang="en-US" dirty="0"/>
              <a:t>Now we have a sign of where in the images the text appears</a:t>
            </a:r>
          </a:p>
        </p:txBody>
      </p:sp>
      <p:cxnSp>
        <p:nvCxnSpPr>
          <p:cNvPr id="6" name="Straight Arrow Connector 5">
            <a:extLst>
              <a:ext uri="{FF2B5EF4-FFF2-40B4-BE49-F238E27FC236}">
                <a16:creationId xmlns:a16="http://schemas.microsoft.com/office/drawing/2014/main" id="{3DB0A1F6-D4BF-4BED-8F66-AC266BB70D9D}"/>
              </a:ext>
            </a:extLst>
          </p:cNvPr>
          <p:cNvCxnSpPr>
            <a:cxnSpLocks/>
          </p:cNvCxnSpPr>
          <p:nvPr/>
        </p:nvCxnSpPr>
        <p:spPr>
          <a:xfrm>
            <a:off x="4841784" y="3290089"/>
            <a:ext cx="450296" cy="937845"/>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B62BF7C-A6B1-4CF0-85C9-3FD685FB724B}"/>
              </a:ext>
            </a:extLst>
          </p:cNvPr>
          <p:cNvSpPr txBox="1"/>
          <p:nvPr/>
        </p:nvSpPr>
        <p:spPr>
          <a:xfrm>
            <a:off x="4823326" y="989315"/>
            <a:ext cx="2070476" cy="923330"/>
          </a:xfrm>
          <a:prstGeom prst="rect">
            <a:avLst/>
          </a:prstGeom>
          <a:solidFill>
            <a:schemeClr val="bg1"/>
          </a:solidFill>
          <a:ln>
            <a:solidFill>
              <a:schemeClr val="tx1"/>
            </a:solidFill>
          </a:ln>
        </p:spPr>
        <p:txBody>
          <a:bodyPr wrap="square" rtlCol="0">
            <a:spAutoFit/>
          </a:bodyPr>
          <a:lstStyle/>
          <a:p>
            <a:r>
              <a:rPr lang="en-US" dirty="0"/>
              <a:t>We have searched for text "Cornflower Thistle"</a:t>
            </a:r>
          </a:p>
        </p:txBody>
      </p:sp>
      <p:cxnSp>
        <p:nvCxnSpPr>
          <p:cNvPr id="12" name="Straight Connector 11">
            <a:extLst>
              <a:ext uri="{FF2B5EF4-FFF2-40B4-BE49-F238E27FC236}">
                <a16:creationId xmlns:a16="http://schemas.microsoft.com/office/drawing/2014/main" id="{4906ABDD-C76A-490D-A3DF-1E508A361372}"/>
              </a:ext>
            </a:extLst>
          </p:cNvPr>
          <p:cNvCxnSpPr/>
          <p:nvPr/>
        </p:nvCxnSpPr>
        <p:spPr>
          <a:xfrm>
            <a:off x="6893802" y="1173981"/>
            <a:ext cx="1278598"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3CC1EED-0A18-4041-8FAE-3C032D61C7A0}"/>
              </a:ext>
            </a:extLst>
          </p:cNvPr>
          <p:cNvCxnSpPr>
            <a:cxnSpLocks/>
          </p:cNvCxnSpPr>
          <p:nvPr/>
        </p:nvCxnSpPr>
        <p:spPr>
          <a:xfrm flipV="1">
            <a:off x="8146444" y="915566"/>
            <a:ext cx="108012" cy="258415"/>
          </a:xfrm>
          <a:prstGeom prst="line">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7B48587-B8C0-4183-93EA-D1C6EDEFB69B}"/>
              </a:ext>
            </a:extLst>
          </p:cNvPr>
          <p:cNvSpPr/>
          <p:nvPr/>
        </p:nvSpPr>
        <p:spPr>
          <a:xfrm>
            <a:off x="5102936" y="4227934"/>
            <a:ext cx="621192" cy="3587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2516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33</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If we hover on the sign it shows the full text and highlights the searched text</a:t>
            </a:r>
          </a:p>
          <a:p>
            <a:pPr marL="0" indent="0">
              <a:buNone/>
            </a:pPr>
            <a:endParaRPr lang="en-US" dirty="0"/>
          </a:p>
          <a:p>
            <a:pPr marL="457200" indent="-457200">
              <a:buFont typeface="+mj-lt"/>
              <a:buAutoNum type="arabicPeriod"/>
            </a:pPr>
            <a:endParaRPr lang="en-US" dirty="0"/>
          </a:p>
        </p:txBody>
      </p:sp>
      <p:pic>
        <p:nvPicPr>
          <p:cNvPr id="3" name="Picture 2">
            <a:extLst>
              <a:ext uri="{FF2B5EF4-FFF2-40B4-BE49-F238E27FC236}">
                <a16:creationId xmlns:a16="http://schemas.microsoft.com/office/drawing/2014/main" id="{720E5DED-FFA2-4C79-91EB-DA8068D91E7C}"/>
              </a:ext>
            </a:extLst>
          </p:cNvPr>
          <p:cNvPicPr>
            <a:picLocks noChangeAspect="1"/>
          </p:cNvPicPr>
          <p:nvPr/>
        </p:nvPicPr>
        <p:blipFill>
          <a:blip r:embed="rId2"/>
          <a:stretch>
            <a:fillRect/>
          </a:stretch>
        </p:blipFill>
        <p:spPr>
          <a:xfrm>
            <a:off x="2010544" y="1707654"/>
            <a:ext cx="5122912" cy="2929072"/>
          </a:xfrm>
          <a:prstGeom prst="rect">
            <a:avLst/>
          </a:prstGeom>
          <a:ln>
            <a:solidFill>
              <a:schemeClr val="tx1"/>
            </a:solidFill>
          </a:ln>
        </p:spPr>
      </p:pic>
    </p:spTree>
    <p:extLst>
      <p:ext uri="{BB962C8B-B14F-4D97-AF65-F5344CB8AC3E}">
        <p14:creationId xmlns:p14="http://schemas.microsoft.com/office/powerpoint/2010/main" val="1735893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Creating full text from the images</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a:ln>
            <a:noFill/>
          </a:ln>
        </p:spPr>
        <p:txBody>
          <a:bodyPr>
            <a:normAutofit/>
          </a:bodyPr>
          <a:lstStyle/>
          <a:p>
            <a:r>
              <a:rPr lang="en-US" dirty="0"/>
              <a:t>If we click the sign we go to the relevant page</a:t>
            </a:r>
          </a:p>
          <a:p>
            <a:pPr marL="0" indent="0">
              <a:buNone/>
            </a:pPr>
            <a:endParaRPr lang="en-US" dirty="0"/>
          </a:p>
          <a:p>
            <a:pPr marL="457200" indent="-457200">
              <a:buFont typeface="+mj-lt"/>
              <a:buAutoNum type="arabicPeriod"/>
            </a:pPr>
            <a:endParaRPr lang="en-US" dirty="0"/>
          </a:p>
        </p:txBody>
      </p:sp>
      <p:pic>
        <p:nvPicPr>
          <p:cNvPr id="4" name="Picture 3">
            <a:extLst>
              <a:ext uri="{FF2B5EF4-FFF2-40B4-BE49-F238E27FC236}">
                <a16:creationId xmlns:a16="http://schemas.microsoft.com/office/drawing/2014/main" id="{7C0BDD02-7EEF-4B54-8153-8715E94B7308}"/>
              </a:ext>
            </a:extLst>
          </p:cNvPr>
          <p:cNvPicPr>
            <a:picLocks noChangeAspect="1"/>
          </p:cNvPicPr>
          <p:nvPr/>
        </p:nvPicPr>
        <p:blipFill>
          <a:blip r:embed="rId2"/>
          <a:stretch>
            <a:fillRect/>
          </a:stretch>
        </p:blipFill>
        <p:spPr>
          <a:xfrm>
            <a:off x="1979711" y="1041123"/>
            <a:ext cx="5312869" cy="3770916"/>
          </a:xfrm>
          <a:prstGeom prst="rect">
            <a:avLst/>
          </a:prstGeom>
          <a:ln>
            <a:solidFill>
              <a:schemeClr val="tx1"/>
            </a:solidFill>
          </a:ln>
        </p:spPr>
      </p:pic>
      <p:sp>
        <p:nvSpPr>
          <p:cNvPr id="6" name="Rectangle 5">
            <a:extLst>
              <a:ext uri="{FF2B5EF4-FFF2-40B4-BE49-F238E27FC236}">
                <a16:creationId xmlns:a16="http://schemas.microsoft.com/office/drawing/2014/main" id="{199CF023-1353-48E4-8188-A2D70F599DE1}"/>
              </a:ext>
            </a:extLst>
          </p:cNvPr>
          <p:cNvSpPr/>
          <p:nvPr/>
        </p:nvSpPr>
        <p:spPr>
          <a:xfrm>
            <a:off x="2627784" y="1439718"/>
            <a:ext cx="93610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04669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100" dirty="0"/>
              <a:t>Determining which file types the Internet Archive Book Reader will be used for</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35</a:t>
            </a:fld>
            <a:endParaRPr lang="en-US" dirty="0"/>
          </a:p>
        </p:txBody>
      </p:sp>
    </p:spTree>
    <p:extLst>
      <p:ext uri="{BB962C8B-B14F-4D97-AF65-F5344CB8AC3E}">
        <p14:creationId xmlns:p14="http://schemas.microsoft.com/office/powerpoint/2010/main" val="3604284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lnSpcReduction="10000"/>
          </a:bodyPr>
          <a:lstStyle/>
          <a:p>
            <a:r>
              <a:rPr lang="en-US" dirty="0"/>
              <a:t>In the scenario we did here the file was a jpg and the user had the option to choose the Internet Archive Book Reader.</a:t>
            </a:r>
          </a:p>
          <a:p>
            <a:r>
              <a:rPr lang="en-US" dirty="0"/>
              <a:t>The reason that for the jpg files (as well as for certain other file extension types) the Alma Internet Archive Book Reader was an option is because this file type was defined as "true" in the "Service Availability" tab of the Internet Archive Book Reader.</a:t>
            </a:r>
          </a:p>
          <a:p>
            <a:r>
              <a:rPr lang="en-US" dirty="0"/>
              <a:t>Based on criteria including the material type of the bibliographic record, the usage type of the representation, and the file type of the representation, it is possible to determine which viewers will and will not appear for a file</a:t>
            </a:r>
          </a:p>
          <a:p>
            <a:endParaRPr lang="en-US" dirty="0"/>
          </a:p>
        </p:txBody>
      </p:sp>
    </p:spTree>
    <p:extLst>
      <p:ext uri="{BB962C8B-B14F-4D97-AF65-F5344CB8AC3E}">
        <p14:creationId xmlns:p14="http://schemas.microsoft.com/office/powerpoint/2010/main" val="34760796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8953DC-62B8-47D7-94B5-F4911C34C1B1}"/>
              </a:ext>
            </a:extLst>
          </p:cNvPr>
          <p:cNvPicPr>
            <a:picLocks noChangeAspect="1"/>
          </p:cNvPicPr>
          <p:nvPr/>
        </p:nvPicPr>
        <p:blipFill>
          <a:blip r:embed="rId2"/>
          <a:stretch>
            <a:fillRect/>
          </a:stretch>
        </p:blipFill>
        <p:spPr>
          <a:xfrm>
            <a:off x="216024" y="615583"/>
            <a:ext cx="8676456" cy="4196456"/>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sp>
        <p:nvSpPr>
          <p:cNvPr id="7" name="Rectangle 6">
            <a:extLst>
              <a:ext uri="{FF2B5EF4-FFF2-40B4-BE49-F238E27FC236}">
                <a16:creationId xmlns:a16="http://schemas.microsoft.com/office/drawing/2014/main" id="{27D0B9F2-7525-4F67-8227-96B7DE4CC516}"/>
              </a:ext>
            </a:extLst>
          </p:cNvPr>
          <p:cNvSpPr/>
          <p:nvPr/>
        </p:nvSpPr>
        <p:spPr>
          <a:xfrm>
            <a:off x="2483768" y="3003798"/>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85576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E07A41-79F2-4725-A123-55F4E171DDAC}"/>
              </a:ext>
            </a:extLst>
          </p:cNvPr>
          <p:cNvPicPr>
            <a:picLocks noChangeAspect="1"/>
          </p:cNvPicPr>
          <p:nvPr/>
        </p:nvPicPr>
        <p:blipFill>
          <a:blip r:embed="rId2"/>
          <a:stretch>
            <a:fillRect/>
          </a:stretch>
        </p:blipFill>
        <p:spPr>
          <a:xfrm>
            <a:off x="0" y="701140"/>
            <a:ext cx="9144000" cy="410285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sp>
        <p:nvSpPr>
          <p:cNvPr id="8" name="TextBox 7">
            <a:extLst>
              <a:ext uri="{FF2B5EF4-FFF2-40B4-BE49-F238E27FC236}">
                <a16:creationId xmlns:a16="http://schemas.microsoft.com/office/drawing/2014/main" id="{ABC80CA2-AADF-4198-B9C0-789F9D1AE148}"/>
              </a:ext>
            </a:extLst>
          </p:cNvPr>
          <p:cNvSpPr txBox="1"/>
          <p:nvPr/>
        </p:nvSpPr>
        <p:spPr>
          <a:xfrm>
            <a:off x="4067944" y="1707654"/>
            <a:ext cx="3888432" cy="1200329"/>
          </a:xfrm>
          <a:prstGeom prst="rect">
            <a:avLst/>
          </a:prstGeom>
          <a:solidFill>
            <a:schemeClr val="bg1"/>
          </a:solidFill>
          <a:ln>
            <a:solidFill>
              <a:schemeClr val="accent1"/>
            </a:solidFill>
          </a:ln>
        </p:spPr>
        <p:txBody>
          <a:bodyPr wrap="square" rtlCol="0">
            <a:spAutoFit/>
          </a:bodyPr>
          <a:lstStyle/>
          <a:p>
            <a:r>
              <a:rPr lang="en-US" dirty="0"/>
              <a:t>In this rule for the Internet Archive Book Reader we state "If the Representation's files contains ".jpg" then display the viewer</a:t>
            </a:r>
          </a:p>
        </p:txBody>
      </p:sp>
      <p:sp>
        <p:nvSpPr>
          <p:cNvPr id="9" name="Rectangle 8">
            <a:extLst>
              <a:ext uri="{FF2B5EF4-FFF2-40B4-BE49-F238E27FC236}">
                <a16:creationId xmlns:a16="http://schemas.microsoft.com/office/drawing/2014/main" id="{0B976E04-52B1-4978-B805-28EAA4018F34}"/>
              </a:ext>
            </a:extLst>
          </p:cNvPr>
          <p:cNvSpPr/>
          <p:nvPr/>
        </p:nvSpPr>
        <p:spPr>
          <a:xfrm>
            <a:off x="179512" y="3599958"/>
            <a:ext cx="655272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EF95166-D6C7-4448-B716-9B61C2AB3B9A}"/>
              </a:ext>
            </a:extLst>
          </p:cNvPr>
          <p:cNvSpPr/>
          <p:nvPr/>
        </p:nvSpPr>
        <p:spPr>
          <a:xfrm>
            <a:off x="1043608" y="4365303"/>
            <a:ext cx="2088232" cy="4587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29422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39</a:t>
            </a:fld>
            <a:endParaRPr lang="en-US" dirty="0"/>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Note that it is also possible to use a regular expression to make one rule for multiple file types.</a:t>
            </a:r>
          </a:p>
          <a:p>
            <a:r>
              <a:rPr lang="en-US" dirty="0"/>
              <a:t>Thus for example,  instead of one rule for .jpg and one rule for .jpeg and one rule for .bmp and one rule for .</a:t>
            </a:r>
            <a:r>
              <a:rPr lang="en-US" dirty="0" err="1"/>
              <a:t>png</a:t>
            </a:r>
            <a:r>
              <a:rPr lang="en-US" dirty="0"/>
              <a:t> and one rule for .</a:t>
            </a:r>
            <a:r>
              <a:rPr lang="en-US" dirty="0" err="1"/>
              <a:t>tif</a:t>
            </a:r>
            <a:r>
              <a:rPr lang="en-US" dirty="0"/>
              <a:t> and one rule for .tiff, there can be one all inclusive rule cover them all</a:t>
            </a:r>
          </a:p>
          <a:p>
            <a:r>
              <a:rPr lang="en-US" dirty="0"/>
              <a:t>This is the syntax:</a:t>
            </a:r>
            <a:br>
              <a:rPr lang="en-US" dirty="0"/>
            </a:br>
            <a:r>
              <a:rPr lang="en-US" dirty="0"/>
              <a:t>\.bmp|\.</a:t>
            </a:r>
            <a:r>
              <a:rPr lang="en-US" dirty="0" err="1"/>
              <a:t>png</a:t>
            </a:r>
            <a:r>
              <a:rPr lang="en-US" dirty="0"/>
              <a:t>|\.jpg|\.</a:t>
            </a:r>
            <a:r>
              <a:rPr lang="en-US" dirty="0" err="1"/>
              <a:t>tif</a:t>
            </a:r>
            <a:r>
              <a:rPr lang="en-US" dirty="0"/>
              <a:t>|\.jpeg|\.tiff </a:t>
            </a:r>
          </a:p>
        </p:txBody>
      </p:sp>
      <p:sp>
        <p:nvSpPr>
          <p:cNvPr id="7" name="Title 4">
            <a:extLst>
              <a:ext uri="{FF2B5EF4-FFF2-40B4-BE49-F238E27FC236}">
                <a16:creationId xmlns:a16="http://schemas.microsoft.com/office/drawing/2014/main" id="{B34E355A-6A1B-40FA-81FF-23DA8153364F}"/>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spTree>
    <p:extLst>
      <p:ext uri="{BB962C8B-B14F-4D97-AF65-F5344CB8AC3E}">
        <p14:creationId xmlns:p14="http://schemas.microsoft.com/office/powerpoint/2010/main" val="126788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Internet Archive Book Reader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Typically a presentation of this nature would begin with a general introduction to what we are talking about: </a:t>
            </a:r>
            <a:r>
              <a:rPr lang="en-US" dirty="0">
                <a:hlinkClick r:id="rId2"/>
              </a:rPr>
              <a:t>The Internet Archive </a:t>
            </a:r>
            <a:r>
              <a:rPr lang="en-US" dirty="0" err="1">
                <a:hlinkClick r:id="rId2"/>
              </a:rPr>
              <a:t>BookReader</a:t>
            </a:r>
            <a:r>
              <a:rPr lang="en-US" dirty="0"/>
              <a:t> in Alma and Primo.</a:t>
            </a:r>
          </a:p>
          <a:p>
            <a:r>
              <a:rPr lang="en-US" dirty="0"/>
              <a:t>However in this case we will "let the facts speak for themselves" and begin with the configuration, see a sample record, and show how it works.</a:t>
            </a:r>
          </a:p>
          <a:p>
            <a:r>
              <a:rPr lang="en-US" dirty="0"/>
              <a:t>Let's go to the configuration.</a:t>
            </a:r>
          </a:p>
          <a:p>
            <a:endParaRPr lang="en-US" dirty="0"/>
          </a:p>
          <a:p>
            <a:endParaRPr lang="en-US" dirty="0"/>
          </a:p>
        </p:txBody>
      </p:sp>
    </p:spTree>
    <p:extLst>
      <p:ext uri="{BB962C8B-B14F-4D97-AF65-F5344CB8AC3E}">
        <p14:creationId xmlns:p14="http://schemas.microsoft.com/office/powerpoint/2010/main" val="3793358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40</a:t>
            </a:fld>
            <a:endParaRPr lang="en-US" dirty="0"/>
          </a:p>
        </p:txBody>
      </p:sp>
      <p:sp>
        <p:nvSpPr>
          <p:cNvPr id="7" name="Title 4">
            <a:extLst>
              <a:ext uri="{FF2B5EF4-FFF2-40B4-BE49-F238E27FC236}">
                <a16:creationId xmlns:a16="http://schemas.microsoft.com/office/drawing/2014/main" id="{B34E355A-6A1B-40FA-81FF-23DA8153364F}"/>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pic>
        <p:nvPicPr>
          <p:cNvPr id="5" name="Picture 4">
            <a:extLst>
              <a:ext uri="{FF2B5EF4-FFF2-40B4-BE49-F238E27FC236}">
                <a16:creationId xmlns:a16="http://schemas.microsoft.com/office/drawing/2014/main" id="{BB5EE968-A25D-499E-8B66-2EC7CBF9BA6E}"/>
              </a:ext>
            </a:extLst>
          </p:cNvPr>
          <p:cNvPicPr>
            <a:picLocks noChangeAspect="1"/>
          </p:cNvPicPr>
          <p:nvPr/>
        </p:nvPicPr>
        <p:blipFill>
          <a:blip r:embed="rId2"/>
          <a:stretch>
            <a:fillRect/>
          </a:stretch>
        </p:blipFill>
        <p:spPr>
          <a:xfrm>
            <a:off x="0" y="824655"/>
            <a:ext cx="9144000" cy="3691311"/>
          </a:xfrm>
          <a:prstGeom prst="rect">
            <a:avLst/>
          </a:prstGeom>
          <a:ln>
            <a:solidFill>
              <a:schemeClr val="accent1"/>
            </a:solidFill>
          </a:ln>
        </p:spPr>
      </p:pic>
      <p:sp>
        <p:nvSpPr>
          <p:cNvPr id="6" name="TextBox 5">
            <a:extLst>
              <a:ext uri="{FF2B5EF4-FFF2-40B4-BE49-F238E27FC236}">
                <a16:creationId xmlns:a16="http://schemas.microsoft.com/office/drawing/2014/main" id="{3E7055D8-546F-465D-A8FF-62E0B839BE91}"/>
              </a:ext>
            </a:extLst>
          </p:cNvPr>
          <p:cNvSpPr txBox="1"/>
          <p:nvPr/>
        </p:nvSpPr>
        <p:spPr>
          <a:xfrm>
            <a:off x="6660232" y="2427734"/>
            <a:ext cx="1944216" cy="646331"/>
          </a:xfrm>
          <a:prstGeom prst="rect">
            <a:avLst/>
          </a:prstGeom>
          <a:noFill/>
          <a:ln>
            <a:solidFill>
              <a:schemeClr val="accent1"/>
            </a:solidFill>
          </a:ln>
        </p:spPr>
        <p:txBody>
          <a:bodyPr wrap="square" rtlCol="0">
            <a:spAutoFit/>
          </a:bodyPr>
          <a:lstStyle/>
          <a:p>
            <a:r>
              <a:rPr lang="en-US" dirty="0"/>
              <a:t>One rule for multiple file types</a:t>
            </a:r>
          </a:p>
        </p:txBody>
      </p:sp>
      <p:sp>
        <p:nvSpPr>
          <p:cNvPr id="8" name="Rectangle 7">
            <a:extLst>
              <a:ext uri="{FF2B5EF4-FFF2-40B4-BE49-F238E27FC236}">
                <a16:creationId xmlns:a16="http://schemas.microsoft.com/office/drawing/2014/main" id="{59EFC219-977D-44E9-9C24-15153A839681}"/>
              </a:ext>
            </a:extLst>
          </p:cNvPr>
          <p:cNvSpPr/>
          <p:nvPr/>
        </p:nvSpPr>
        <p:spPr>
          <a:xfrm>
            <a:off x="3059832" y="4083918"/>
            <a:ext cx="720080" cy="2349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FF8E77-2FDB-4328-AE93-A90E153A33CE}"/>
              </a:ext>
            </a:extLst>
          </p:cNvPr>
          <p:cNvSpPr/>
          <p:nvPr/>
        </p:nvSpPr>
        <p:spPr>
          <a:xfrm>
            <a:off x="6025716" y="4073598"/>
            <a:ext cx="1944216" cy="2452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8428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B394A6-8426-47CB-98DB-65A07A9D53B9}"/>
              </a:ext>
            </a:extLst>
          </p:cNvPr>
          <p:cNvPicPr>
            <a:picLocks noChangeAspect="1"/>
          </p:cNvPicPr>
          <p:nvPr/>
        </p:nvPicPr>
        <p:blipFill>
          <a:blip r:embed="rId2"/>
          <a:stretch>
            <a:fillRect/>
          </a:stretch>
        </p:blipFill>
        <p:spPr>
          <a:xfrm>
            <a:off x="0" y="1838070"/>
            <a:ext cx="9144000" cy="2821912"/>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41</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The default rule for the Internet Archive Book Reader, which occurs as the last rule after Alma has checked all custom-made rules, it states not to display the Internet Archive Book Reader</a:t>
            </a:r>
          </a:p>
        </p:txBody>
      </p:sp>
      <p:sp>
        <p:nvSpPr>
          <p:cNvPr id="6" name="Rectangle 5">
            <a:extLst>
              <a:ext uri="{FF2B5EF4-FFF2-40B4-BE49-F238E27FC236}">
                <a16:creationId xmlns:a16="http://schemas.microsoft.com/office/drawing/2014/main" id="{A845FC6A-4FA8-4047-AD50-22D645318A8E}"/>
              </a:ext>
            </a:extLst>
          </p:cNvPr>
          <p:cNvSpPr/>
          <p:nvPr/>
        </p:nvSpPr>
        <p:spPr>
          <a:xfrm>
            <a:off x="1187624" y="4011910"/>
            <a:ext cx="1872208"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1103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4EF678C-F00A-47CD-9230-B6F09DEA6FFD}"/>
              </a:ext>
            </a:extLst>
          </p:cNvPr>
          <p:cNvPicPr>
            <a:picLocks noChangeAspect="1"/>
          </p:cNvPicPr>
          <p:nvPr/>
        </p:nvPicPr>
        <p:blipFill>
          <a:blip r:embed="rId2"/>
          <a:stretch>
            <a:fillRect/>
          </a:stretch>
        </p:blipFill>
        <p:spPr>
          <a:xfrm>
            <a:off x="0" y="724592"/>
            <a:ext cx="9144000" cy="4007398"/>
          </a:xfrm>
          <a:prstGeom prst="rect">
            <a:avLst/>
          </a:prstGeom>
          <a:ln>
            <a:solidFill>
              <a:schemeClr val="tx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42</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000" dirty="0"/>
              <a:t>Determining which file types the Internet Archive Book Reader will be used for</a:t>
            </a:r>
          </a:p>
        </p:txBody>
      </p:sp>
      <p:sp>
        <p:nvSpPr>
          <p:cNvPr id="6" name="Rectangle 5">
            <a:extLst>
              <a:ext uri="{FF2B5EF4-FFF2-40B4-BE49-F238E27FC236}">
                <a16:creationId xmlns:a16="http://schemas.microsoft.com/office/drawing/2014/main" id="{27FF6B00-4195-4F3F-83A9-159E6825A1ED}"/>
              </a:ext>
            </a:extLst>
          </p:cNvPr>
          <p:cNvSpPr/>
          <p:nvPr/>
        </p:nvSpPr>
        <p:spPr>
          <a:xfrm>
            <a:off x="179512" y="3476038"/>
            <a:ext cx="79208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1575D50-E133-4AD7-A7D5-36FB16E4C6F4}"/>
              </a:ext>
            </a:extLst>
          </p:cNvPr>
          <p:cNvSpPr txBox="1"/>
          <p:nvPr/>
        </p:nvSpPr>
        <p:spPr>
          <a:xfrm>
            <a:off x="3851920" y="2211710"/>
            <a:ext cx="2088232" cy="646331"/>
          </a:xfrm>
          <a:prstGeom prst="rect">
            <a:avLst/>
          </a:prstGeom>
          <a:solidFill>
            <a:schemeClr val="bg1"/>
          </a:solidFill>
          <a:ln>
            <a:solidFill>
              <a:schemeClr val="accent1"/>
            </a:solidFill>
          </a:ln>
        </p:spPr>
        <p:txBody>
          <a:bodyPr wrap="square" rtlCol="0">
            <a:spAutoFit/>
          </a:bodyPr>
          <a:lstStyle/>
          <a:p>
            <a:r>
              <a:rPr lang="en-US" dirty="0"/>
              <a:t>First all these get checked</a:t>
            </a:r>
          </a:p>
        </p:txBody>
      </p:sp>
      <p:sp>
        <p:nvSpPr>
          <p:cNvPr id="11" name="TextBox 10">
            <a:extLst>
              <a:ext uri="{FF2B5EF4-FFF2-40B4-BE49-F238E27FC236}">
                <a16:creationId xmlns:a16="http://schemas.microsoft.com/office/drawing/2014/main" id="{E7E3EC42-F4AE-4B90-86EA-D214B5FE1A72}"/>
              </a:ext>
            </a:extLst>
          </p:cNvPr>
          <p:cNvSpPr txBox="1"/>
          <p:nvPr/>
        </p:nvSpPr>
        <p:spPr>
          <a:xfrm>
            <a:off x="3851920" y="3365579"/>
            <a:ext cx="2088232" cy="646331"/>
          </a:xfrm>
          <a:prstGeom prst="rect">
            <a:avLst/>
          </a:prstGeom>
          <a:solidFill>
            <a:schemeClr val="bg1"/>
          </a:solidFill>
          <a:ln>
            <a:solidFill>
              <a:schemeClr val="accent1"/>
            </a:solidFill>
          </a:ln>
        </p:spPr>
        <p:txBody>
          <a:bodyPr wrap="square" rtlCol="0">
            <a:spAutoFit/>
          </a:bodyPr>
          <a:lstStyle/>
          <a:p>
            <a:r>
              <a:rPr lang="en-US" dirty="0"/>
              <a:t>Then this gets checked</a:t>
            </a:r>
          </a:p>
        </p:txBody>
      </p:sp>
    </p:spTree>
    <p:extLst>
      <p:ext uri="{BB962C8B-B14F-4D97-AF65-F5344CB8AC3E}">
        <p14:creationId xmlns:p14="http://schemas.microsoft.com/office/powerpoint/2010/main" val="24516240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400" dirty="0"/>
              <a:t>Searching by full text in non-Latin text (Hebrew example) </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43</a:t>
            </a:fld>
            <a:endParaRPr lang="en-US" dirty="0"/>
          </a:p>
        </p:txBody>
      </p:sp>
    </p:spTree>
    <p:extLst>
      <p:ext uri="{BB962C8B-B14F-4D97-AF65-F5344CB8AC3E}">
        <p14:creationId xmlns:p14="http://schemas.microsoft.com/office/powerpoint/2010/main" val="29692307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44</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non-Latin text (Hebrew example) </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Here we have a representation with several jpg files with </a:t>
            </a:r>
            <a:r>
              <a:rPr lang="en-US" dirty="0" err="1"/>
              <a:t>fulltext</a:t>
            </a:r>
            <a:r>
              <a:rPr lang="en-US" dirty="0"/>
              <a:t>.  The title is </a:t>
            </a:r>
            <a:r>
              <a:rPr lang="he-IL" dirty="0"/>
              <a:t>מורשת מחקר צמחי נוי ופרחים בישראל</a:t>
            </a:r>
            <a:endParaRPr lang="en-US" dirty="0"/>
          </a:p>
          <a:p>
            <a:endParaRPr lang="en-US" dirty="0"/>
          </a:p>
        </p:txBody>
      </p:sp>
      <p:pic>
        <p:nvPicPr>
          <p:cNvPr id="6" name="Picture 5">
            <a:extLst>
              <a:ext uri="{FF2B5EF4-FFF2-40B4-BE49-F238E27FC236}">
                <a16:creationId xmlns:a16="http://schemas.microsoft.com/office/drawing/2014/main" id="{711B903C-3351-4A8A-91D3-379BA0F2B7BB}"/>
              </a:ext>
            </a:extLst>
          </p:cNvPr>
          <p:cNvPicPr>
            <a:picLocks noChangeAspect="1"/>
          </p:cNvPicPr>
          <p:nvPr/>
        </p:nvPicPr>
        <p:blipFill>
          <a:blip r:embed="rId2"/>
          <a:stretch>
            <a:fillRect/>
          </a:stretch>
        </p:blipFill>
        <p:spPr>
          <a:xfrm>
            <a:off x="895236" y="1507966"/>
            <a:ext cx="7308304" cy="3217279"/>
          </a:xfrm>
          <a:prstGeom prst="rect">
            <a:avLst/>
          </a:prstGeom>
          <a:ln>
            <a:solidFill>
              <a:schemeClr val="accent1"/>
            </a:solidFill>
          </a:ln>
        </p:spPr>
      </p:pic>
      <p:sp>
        <p:nvSpPr>
          <p:cNvPr id="7" name="Rectangle 6">
            <a:extLst>
              <a:ext uri="{FF2B5EF4-FFF2-40B4-BE49-F238E27FC236}">
                <a16:creationId xmlns:a16="http://schemas.microsoft.com/office/drawing/2014/main" id="{868F93F4-3FDF-42B4-9B99-D53EA1BEF22B}"/>
              </a:ext>
            </a:extLst>
          </p:cNvPr>
          <p:cNvSpPr/>
          <p:nvPr/>
        </p:nvSpPr>
        <p:spPr>
          <a:xfrm>
            <a:off x="6876256" y="3363838"/>
            <a:ext cx="576064" cy="12961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6713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non-Latin text (Hebrew example) </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If we click the link to the </a:t>
            </a:r>
            <a:r>
              <a:rPr lang="en-US" dirty="0" err="1"/>
              <a:t>fulltext</a:t>
            </a:r>
            <a:r>
              <a:rPr lang="en-US" dirty="0"/>
              <a:t> file we see this</a:t>
            </a:r>
          </a:p>
          <a:p>
            <a:endParaRPr lang="en-US" dirty="0"/>
          </a:p>
        </p:txBody>
      </p:sp>
      <p:pic>
        <p:nvPicPr>
          <p:cNvPr id="3" name="Picture 2">
            <a:extLst>
              <a:ext uri="{FF2B5EF4-FFF2-40B4-BE49-F238E27FC236}">
                <a16:creationId xmlns:a16="http://schemas.microsoft.com/office/drawing/2014/main" id="{81DFAB89-E4E2-4A2D-8131-6528EC893B96}"/>
              </a:ext>
            </a:extLst>
          </p:cNvPr>
          <p:cNvPicPr>
            <a:picLocks noChangeAspect="1"/>
          </p:cNvPicPr>
          <p:nvPr/>
        </p:nvPicPr>
        <p:blipFill>
          <a:blip r:embed="rId2"/>
          <a:stretch>
            <a:fillRect/>
          </a:stretch>
        </p:blipFill>
        <p:spPr>
          <a:xfrm>
            <a:off x="1907704" y="1923678"/>
            <a:ext cx="5133975" cy="2324100"/>
          </a:xfrm>
          <a:prstGeom prst="rect">
            <a:avLst/>
          </a:prstGeom>
          <a:ln>
            <a:solidFill>
              <a:schemeClr val="accent1"/>
            </a:solidFill>
          </a:ln>
        </p:spPr>
      </p:pic>
    </p:spTree>
    <p:extLst>
      <p:ext uri="{BB962C8B-B14F-4D97-AF65-F5344CB8AC3E}">
        <p14:creationId xmlns:p14="http://schemas.microsoft.com/office/powerpoint/2010/main" val="25731544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non-Latin text (Hebrew example) </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And in the Internet Archive Book Reader we see the Hebrew text</a:t>
            </a:r>
          </a:p>
          <a:p>
            <a:endParaRPr lang="en-US" dirty="0"/>
          </a:p>
        </p:txBody>
      </p:sp>
      <p:pic>
        <p:nvPicPr>
          <p:cNvPr id="4" name="Picture 3">
            <a:extLst>
              <a:ext uri="{FF2B5EF4-FFF2-40B4-BE49-F238E27FC236}">
                <a16:creationId xmlns:a16="http://schemas.microsoft.com/office/drawing/2014/main" id="{020A3A7C-F84D-4307-B7D1-D53122FC2C16}"/>
              </a:ext>
            </a:extLst>
          </p:cNvPr>
          <p:cNvPicPr>
            <a:picLocks noChangeAspect="1"/>
          </p:cNvPicPr>
          <p:nvPr/>
        </p:nvPicPr>
        <p:blipFill>
          <a:blip r:embed="rId2"/>
          <a:stretch>
            <a:fillRect/>
          </a:stretch>
        </p:blipFill>
        <p:spPr>
          <a:xfrm>
            <a:off x="1900423" y="1203598"/>
            <a:ext cx="5343153" cy="3608441"/>
          </a:xfrm>
          <a:prstGeom prst="rect">
            <a:avLst/>
          </a:prstGeom>
          <a:ln>
            <a:solidFill>
              <a:schemeClr val="accent1"/>
            </a:solidFill>
          </a:ln>
        </p:spPr>
      </p:pic>
    </p:spTree>
    <p:extLst>
      <p:ext uri="{BB962C8B-B14F-4D97-AF65-F5344CB8AC3E}">
        <p14:creationId xmlns:p14="http://schemas.microsoft.com/office/powerpoint/2010/main" val="1331134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55E12A-7826-48F2-A1E7-4E44EFB2DAB0}"/>
              </a:ext>
            </a:extLst>
          </p:cNvPr>
          <p:cNvPicPr>
            <a:picLocks noChangeAspect="1"/>
          </p:cNvPicPr>
          <p:nvPr/>
        </p:nvPicPr>
        <p:blipFill>
          <a:blip r:embed="rId2"/>
          <a:stretch>
            <a:fillRect/>
          </a:stretch>
        </p:blipFill>
        <p:spPr>
          <a:xfrm>
            <a:off x="2662237" y="1438275"/>
            <a:ext cx="3819525" cy="22669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non-Latin text (Hebrew example) </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Now we will perform a full text search in Hebrew</a:t>
            </a:r>
          </a:p>
          <a:p>
            <a:endParaRPr lang="en-US" dirty="0"/>
          </a:p>
        </p:txBody>
      </p:sp>
      <p:sp>
        <p:nvSpPr>
          <p:cNvPr id="6" name="Rectangle 5">
            <a:extLst>
              <a:ext uri="{FF2B5EF4-FFF2-40B4-BE49-F238E27FC236}">
                <a16:creationId xmlns:a16="http://schemas.microsoft.com/office/drawing/2014/main" id="{DEAB2696-6656-475D-BDB0-4064F715649D}"/>
              </a:ext>
            </a:extLst>
          </p:cNvPr>
          <p:cNvSpPr/>
          <p:nvPr/>
        </p:nvSpPr>
        <p:spPr>
          <a:xfrm>
            <a:off x="4302217" y="1478467"/>
            <a:ext cx="1061871" cy="4133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87684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non-Latin text (Hebrew example) </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Two places with the text are found</a:t>
            </a:r>
          </a:p>
          <a:p>
            <a:endParaRPr lang="en-US" dirty="0"/>
          </a:p>
        </p:txBody>
      </p:sp>
      <p:pic>
        <p:nvPicPr>
          <p:cNvPr id="4" name="Picture 3">
            <a:extLst>
              <a:ext uri="{FF2B5EF4-FFF2-40B4-BE49-F238E27FC236}">
                <a16:creationId xmlns:a16="http://schemas.microsoft.com/office/drawing/2014/main" id="{24AC1730-2748-42E8-BFE3-48F2B3795A9D}"/>
              </a:ext>
            </a:extLst>
          </p:cNvPr>
          <p:cNvPicPr>
            <a:picLocks noChangeAspect="1"/>
          </p:cNvPicPr>
          <p:nvPr/>
        </p:nvPicPr>
        <p:blipFill>
          <a:blip r:embed="rId2"/>
          <a:stretch>
            <a:fillRect/>
          </a:stretch>
        </p:blipFill>
        <p:spPr>
          <a:xfrm>
            <a:off x="2270583" y="1041123"/>
            <a:ext cx="4602833" cy="3706706"/>
          </a:xfrm>
          <a:prstGeom prst="rect">
            <a:avLst/>
          </a:prstGeom>
          <a:ln>
            <a:solidFill>
              <a:schemeClr val="accent1"/>
            </a:solidFill>
          </a:ln>
        </p:spPr>
      </p:pic>
      <p:cxnSp>
        <p:nvCxnSpPr>
          <p:cNvPr id="7" name="Straight Arrow Connector 6">
            <a:extLst>
              <a:ext uri="{FF2B5EF4-FFF2-40B4-BE49-F238E27FC236}">
                <a16:creationId xmlns:a16="http://schemas.microsoft.com/office/drawing/2014/main" id="{9CE73D5F-0C3C-4F09-B3C9-5AB07FFD4C45}"/>
              </a:ext>
            </a:extLst>
          </p:cNvPr>
          <p:cNvCxnSpPr/>
          <p:nvPr/>
        </p:nvCxnSpPr>
        <p:spPr>
          <a:xfrm>
            <a:off x="2771800" y="3795886"/>
            <a:ext cx="576064" cy="621509"/>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D24D12E-8F21-4753-9A74-EC664B3BF222}"/>
              </a:ext>
            </a:extLst>
          </p:cNvPr>
          <p:cNvCxnSpPr/>
          <p:nvPr/>
        </p:nvCxnSpPr>
        <p:spPr>
          <a:xfrm>
            <a:off x="4499992" y="3795886"/>
            <a:ext cx="576064" cy="621509"/>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20412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413E8F-1E72-4830-B325-54F8F823F403}"/>
              </a:ext>
            </a:extLst>
          </p:cNvPr>
          <p:cNvPicPr>
            <a:picLocks noChangeAspect="1"/>
          </p:cNvPicPr>
          <p:nvPr/>
        </p:nvPicPr>
        <p:blipFill>
          <a:blip r:embed="rId2"/>
          <a:stretch>
            <a:fillRect/>
          </a:stretch>
        </p:blipFill>
        <p:spPr>
          <a:xfrm>
            <a:off x="16416" y="1206278"/>
            <a:ext cx="9144000" cy="2940831"/>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49</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Autofit/>
          </a:bodyPr>
          <a:lstStyle/>
          <a:p>
            <a:r>
              <a:rPr lang="en-US" sz="2400" dirty="0"/>
              <a:t>Searching by full text in non-Latin text (Hebrew example) </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27534"/>
            <a:ext cx="8568952" cy="3789861"/>
          </a:xfrm>
        </p:spPr>
        <p:txBody>
          <a:bodyPr>
            <a:normAutofit/>
          </a:bodyPr>
          <a:lstStyle/>
          <a:p>
            <a:r>
              <a:rPr lang="en-US" dirty="0"/>
              <a:t>Here is an example of what was found</a:t>
            </a:r>
          </a:p>
          <a:p>
            <a:endParaRPr lang="en-US" dirty="0"/>
          </a:p>
        </p:txBody>
      </p:sp>
      <p:sp>
        <p:nvSpPr>
          <p:cNvPr id="6" name="Rectangle 5">
            <a:extLst>
              <a:ext uri="{FF2B5EF4-FFF2-40B4-BE49-F238E27FC236}">
                <a16:creationId xmlns:a16="http://schemas.microsoft.com/office/drawing/2014/main" id="{01924285-81F7-4EBE-B878-E92DD6DD4260}"/>
              </a:ext>
            </a:extLst>
          </p:cNvPr>
          <p:cNvSpPr/>
          <p:nvPr/>
        </p:nvSpPr>
        <p:spPr>
          <a:xfrm>
            <a:off x="2843808" y="3144302"/>
            <a:ext cx="1584176" cy="5075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949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A3741B-8EC0-47D0-99DD-F50BD19842D2}"/>
              </a:ext>
            </a:extLst>
          </p:cNvPr>
          <p:cNvPicPr>
            <a:picLocks noChangeAspect="1"/>
          </p:cNvPicPr>
          <p:nvPr/>
        </p:nvPicPr>
        <p:blipFill>
          <a:blip r:embed="rId2"/>
          <a:stretch>
            <a:fillRect/>
          </a:stretch>
        </p:blipFill>
        <p:spPr>
          <a:xfrm>
            <a:off x="3403567" y="1432148"/>
            <a:ext cx="2305050" cy="3371850"/>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Internet Archive Book Reader</a:t>
            </a:r>
          </a:p>
        </p:txBody>
      </p:sp>
      <p:sp>
        <p:nvSpPr>
          <p:cNvPr id="4" name="Rectangle 3">
            <a:extLst>
              <a:ext uri="{FF2B5EF4-FFF2-40B4-BE49-F238E27FC236}">
                <a16:creationId xmlns:a16="http://schemas.microsoft.com/office/drawing/2014/main" id="{206789B2-023B-4FBE-91BA-8799421B646C}"/>
              </a:ext>
            </a:extLst>
          </p:cNvPr>
          <p:cNvSpPr/>
          <p:nvPr/>
        </p:nvSpPr>
        <p:spPr>
          <a:xfrm>
            <a:off x="3419872" y="2728292"/>
            <a:ext cx="122413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5">
            <a:extLst>
              <a:ext uri="{FF2B5EF4-FFF2-40B4-BE49-F238E27FC236}">
                <a16:creationId xmlns:a16="http://schemas.microsoft.com/office/drawing/2014/main" id="{3F9D9916-524E-4EEA-8CDA-5B26E60A72BD}"/>
              </a:ext>
            </a:extLst>
          </p:cNvPr>
          <p:cNvSpPr>
            <a:spLocks noGrp="1"/>
          </p:cNvSpPr>
          <p:nvPr/>
        </p:nvSpPr>
        <p:spPr>
          <a:xfrm>
            <a:off x="287524" y="568808"/>
            <a:ext cx="8568952" cy="4005885"/>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a:r>
              <a:rPr lang="en-US" dirty="0"/>
              <a:t>The Viewer Services page is accessed at "Configuration &gt; Fulfillment &gt; Discovery Interface Display Logic &gt; Viewer Services"</a:t>
            </a:r>
            <a:endParaRPr lang="en-US" sz="2000" dirty="0"/>
          </a:p>
        </p:txBody>
      </p:sp>
    </p:spTree>
    <p:extLst>
      <p:ext uri="{BB962C8B-B14F-4D97-AF65-F5344CB8AC3E}">
        <p14:creationId xmlns:p14="http://schemas.microsoft.com/office/powerpoint/2010/main" val="34135944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9FBF229-C599-4A23-B7CB-D49D1A797632}"/>
              </a:ext>
            </a:extLst>
          </p:cNvPr>
          <p:cNvSpPr>
            <a:spLocks noGrp="1"/>
          </p:cNvSpPr>
          <p:nvPr>
            <p:ph type="subTitle" idx="1"/>
          </p:nvPr>
        </p:nvSpPr>
        <p:spPr/>
        <p:txBody>
          <a:bodyPr/>
          <a:lstStyle/>
          <a:p>
            <a:r>
              <a:rPr lang="en-US" dirty="0"/>
              <a:t>xxx@exlibrisgroup.com</a:t>
            </a:r>
          </a:p>
        </p:txBody>
      </p:sp>
      <p:sp>
        <p:nvSpPr>
          <p:cNvPr id="4" name="TextBox 3">
            <a:extLst>
              <a:ext uri="{FF2B5EF4-FFF2-40B4-BE49-F238E27FC236}">
                <a16:creationId xmlns:a16="http://schemas.microsoft.com/office/drawing/2014/main" id="{2DCDA0A7-6517-4F13-90AE-AAE8D711DE03}"/>
              </a:ext>
            </a:extLst>
          </p:cNvPr>
          <p:cNvSpPr txBox="1"/>
          <p:nvPr/>
        </p:nvSpPr>
        <p:spPr>
          <a:xfrm>
            <a:off x="3580404" y="1635646"/>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spTree>
    <p:extLst>
      <p:ext uri="{BB962C8B-B14F-4D97-AF65-F5344CB8AC3E}">
        <p14:creationId xmlns:p14="http://schemas.microsoft.com/office/powerpoint/2010/main" val="333791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A948CA-0430-411D-805C-012DA3B0C9AD}"/>
              </a:ext>
            </a:extLst>
          </p:cNvPr>
          <p:cNvPicPr>
            <a:picLocks noChangeAspect="1"/>
          </p:cNvPicPr>
          <p:nvPr/>
        </p:nvPicPr>
        <p:blipFill>
          <a:blip r:embed="rId2"/>
          <a:stretch>
            <a:fillRect/>
          </a:stretch>
        </p:blipFill>
        <p:spPr>
          <a:xfrm>
            <a:off x="0" y="1363522"/>
            <a:ext cx="9144000" cy="2376264"/>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Internet Archive Book Reader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Edit the </a:t>
            </a:r>
            <a:r>
              <a:rPr lang="en-US" dirty="0">
                <a:hlinkClick r:id="rId3"/>
              </a:rPr>
              <a:t>Internet Archive Book Reader</a:t>
            </a:r>
            <a:endParaRPr lang="en-US" dirty="0"/>
          </a:p>
        </p:txBody>
      </p:sp>
      <p:sp>
        <p:nvSpPr>
          <p:cNvPr id="4" name="Rectangle 3">
            <a:extLst>
              <a:ext uri="{FF2B5EF4-FFF2-40B4-BE49-F238E27FC236}">
                <a16:creationId xmlns:a16="http://schemas.microsoft.com/office/drawing/2014/main" id="{206789B2-023B-4FBE-91BA-8799421B646C}"/>
              </a:ext>
            </a:extLst>
          </p:cNvPr>
          <p:cNvSpPr/>
          <p:nvPr/>
        </p:nvSpPr>
        <p:spPr>
          <a:xfrm>
            <a:off x="2267744" y="3075806"/>
            <a:ext cx="165618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B9FD268-4A6F-4C48-90ED-2BDD3164B198}"/>
              </a:ext>
            </a:extLst>
          </p:cNvPr>
          <p:cNvSpPr/>
          <p:nvPr/>
        </p:nvSpPr>
        <p:spPr>
          <a:xfrm>
            <a:off x="7596336" y="3363838"/>
            <a:ext cx="432048"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436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5D3C6A-FE78-4960-95A2-9564D1078CF4}"/>
              </a:ext>
            </a:extLst>
          </p:cNvPr>
          <p:cNvPicPr>
            <a:picLocks noChangeAspect="1"/>
          </p:cNvPicPr>
          <p:nvPr/>
        </p:nvPicPr>
        <p:blipFill>
          <a:blip r:embed="rId2"/>
          <a:stretch>
            <a:fillRect/>
          </a:stretch>
        </p:blipFill>
        <p:spPr>
          <a:xfrm>
            <a:off x="0" y="942167"/>
            <a:ext cx="9144000" cy="3259165"/>
          </a:xfrm>
          <a:prstGeom prst="rect">
            <a:avLst/>
          </a:prstGeom>
          <a:ln>
            <a:solidFill>
              <a:schemeClr val="accent1"/>
            </a:solidFill>
          </a:ln>
        </p:spPr>
      </p:pic>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Internet Archive Book Reader</a:t>
            </a:r>
          </a:p>
        </p:txBody>
      </p:sp>
      <p:sp>
        <p:nvSpPr>
          <p:cNvPr id="4" name="Rectangle 3">
            <a:extLst>
              <a:ext uri="{FF2B5EF4-FFF2-40B4-BE49-F238E27FC236}">
                <a16:creationId xmlns:a16="http://schemas.microsoft.com/office/drawing/2014/main" id="{206789B2-023B-4FBE-91BA-8799421B646C}"/>
              </a:ext>
            </a:extLst>
          </p:cNvPr>
          <p:cNvSpPr/>
          <p:nvPr/>
        </p:nvSpPr>
        <p:spPr>
          <a:xfrm>
            <a:off x="179513" y="3412406"/>
            <a:ext cx="3528391" cy="36768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7E0F4CA-C97B-44F4-BF0B-7194B9885101}"/>
              </a:ext>
            </a:extLst>
          </p:cNvPr>
          <p:cNvSpPr txBox="1"/>
          <p:nvPr/>
        </p:nvSpPr>
        <p:spPr>
          <a:xfrm>
            <a:off x="3347864" y="968249"/>
            <a:ext cx="4968551" cy="1323439"/>
          </a:xfrm>
          <a:prstGeom prst="rect">
            <a:avLst/>
          </a:prstGeom>
          <a:solidFill>
            <a:schemeClr val="bg1"/>
          </a:solidFill>
          <a:ln>
            <a:solidFill>
              <a:schemeClr val="accent1"/>
            </a:solidFill>
          </a:ln>
        </p:spPr>
        <p:txBody>
          <a:bodyPr wrap="square" rtlCol="0">
            <a:spAutoFit/>
          </a:bodyPr>
          <a:lstStyle/>
          <a:p>
            <a:pPr marL="285750" indent="-285750">
              <a:buFont typeface="Arial" panose="020B0604020202020204" pitchFamily="34" charset="0"/>
              <a:buChar char="•"/>
            </a:pPr>
            <a:r>
              <a:rPr lang="en-US" sz="1600" dirty="0"/>
              <a:t>The Service Code is hard coded.  </a:t>
            </a:r>
          </a:p>
          <a:p>
            <a:pPr marL="285750" indent="-285750">
              <a:buFont typeface="Arial" panose="020B0604020202020204" pitchFamily="34" charset="0"/>
              <a:buChar char="•"/>
            </a:pPr>
            <a:r>
              <a:rPr lang="en-US" sz="1600" dirty="0"/>
              <a:t>The Service Name and Service Description can be changed as desired </a:t>
            </a:r>
          </a:p>
          <a:p>
            <a:pPr marL="285750" indent="-285750">
              <a:buFont typeface="Arial" panose="020B0604020202020204" pitchFamily="34" charset="0"/>
              <a:buChar char="•"/>
            </a:pPr>
            <a:r>
              <a:rPr lang="en-US" sz="1600" dirty="0"/>
              <a:t>The Service Description is the text that appears to the end user</a:t>
            </a:r>
          </a:p>
        </p:txBody>
      </p:sp>
      <p:cxnSp>
        <p:nvCxnSpPr>
          <p:cNvPr id="12" name="Straight Arrow Connector 11">
            <a:extLst>
              <a:ext uri="{FF2B5EF4-FFF2-40B4-BE49-F238E27FC236}">
                <a16:creationId xmlns:a16="http://schemas.microsoft.com/office/drawing/2014/main" id="{8C074DE8-9D87-48F9-B4FC-CF315A5BB434}"/>
              </a:ext>
            </a:extLst>
          </p:cNvPr>
          <p:cNvCxnSpPr>
            <a:cxnSpLocks/>
          </p:cNvCxnSpPr>
          <p:nvPr/>
        </p:nvCxnSpPr>
        <p:spPr>
          <a:xfrm>
            <a:off x="4572000" y="2291688"/>
            <a:ext cx="0" cy="1304559"/>
          </a:xfrm>
          <a:prstGeom prst="straightConnector1">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07F3D99-1051-4346-A76C-CF39FEE73CD8}"/>
              </a:ext>
            </a:extLst>
          </p:cNvPr>
          <p:cNvCxnSpPr>
            <a:endCxn id="4" idx="3"/>
          </p:cNvCxnSpPr>
          <p:nvPr/>
        </p:nvCxnSpPr>
        <p:spPr>
          <a:xfrm flipH="1">
            <a:off x="3707904" y="3596247"/>
            <a:ext cx="864096" cy="0"/>
          </a:xfrm>
          <a:prstGeom prst="straightConnector1">
            <a:avLst/>
          </a:prstGeom>
          <a:ln w="28575">
            <a:solidFill>
              <a:srgbClr val="FF0000"/>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226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419E3BB-0DBC-4F99-B151-A4F20DED0EDC}"/>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5" name="Title 4">
            <a:extLst>
              <a:ext uri="{FF2B5EF4-FFF2-40B4-BE49-F238E27FC236}">
                <a16:creationId xmlns:a16="http://schemas.microsoft.com/office/drawing/2014/main" id="{E8A1DDA2-AC00-41D8-9746-AC602EB1E40A}"/>
              </a:ext>
            </a:extLst>
          </p:cNvPr>
          <p:cNvSpPr>
            <a:spLocks noGrp="1"/>
          </p:cNvSpPr>
          <p:nvPr>
            <p:ph type="title"/>
          </p:nvPr>
        </p:nvSpPr>
        <p:spPr>
          <a:xfrm>
            <a:off x="395536" y="70415"/>
            <a:ext cx="8568952" cy="576064"/>
          </a:xfrm>
        </p:spPr>
        <p:txBody>
          <a:bodyPr>
            <a:normAutofit/>
          </a:bodyPr>
          <a:lstStyle/>
          <a:p>
            <a:r>
              <a:rPr lang="en-US" dirty="0"/>
              <a:t>The Internet Archive Book Reader</a:t>
            </a:r>
          </a:p>
        </p:txBody>
      </p:sp>
      <p:sp>
        <p:nvSpPr>
          <p:cNvPr id="16" name="Content Placeholder 5">
            <a:extLst>
              <a:ext uri="{FF2B5EF4-FFF2-40B4-BE49-F238E27FC236}">
                <a16:creationId xmlns:a16="http://schemas.microsoft.com/office/drawing/2014/main" id="{E7E7D486-6612-4E86-AC5D-EF0F8AE2BC52}"/>
              </a:ext>
            </a:extLst>
          </p:cNvPr>
          <p:cNvSpPr>
            <a:spLocks noGrp="1"/>
          </p:cNvSpPr>
          <p:nvPr>
            <p:ph idx="1"/>
          </p:nvPr>
        </p:nvSpPr>
        <p:spPr>
          <a:xfrm>
            <a:off x="271616" y="654097"/>
            <a:ext cx="8568952" cy="3789861"/>
          </a:xfrm>
        </p:spPr>
        <p:txBody>
          <a:bodyPr>
            <a:normAutofit/>
          </a:bodyPr>
          <a:lstStyle/>
          <a:p>
            <a:r>
              <a:rPr lang="en-US" dirty="0"/>
              <a:t>No configuration is necessary other than ensuring that the viewer is active</a:t>
            </a:r>
          </a:p>
        </p:txBody>
      </p:sp>
      <p:sp>
        <p:nvSpPr>
          <p:cNvPr id="4" name="Rectangle 3">
            <a:extLst>
              <a:ext uri="{FF2B5EF4-FFF2-40B4-BE49-F238E27FC236}">
                <a16:creationId xmlns:a16="http://schemas.microsoft.com/office/drawing/2014/main" id="{206789B2-023B-4FBE-91BA-8799421B646C}"/>
              </a:ext>
            </a:extLst>
          </p:cNvPr>
          <p:cNvSpPr/>
          <p:nvPr/>
        </p:nvSpPr>
        <p:spPr>
          <a:xfrm>
            <a:off x="1835697" y="3804467"/>
            <a:ext cx="1368152" cy="27945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7DE6282-5B73-4004-B139-961B79611621}"/>
              </a:ext>
            </a:extLst>
          </p:cNvPr>
          <p:cNvPicPr>
            <a:picLocks noChangeAspect="1"/>
          </p:cNvPicPr>
          <p:nvPr/>
        </p:nvPicPr>
        <p:blipFill>
          <a:blip r:embed="rId2"/>
          <a:stretch>
            <a:fillRect/>
          </a:stretch>
        </p:blipFill>
        <p:spPr>
          <a:xfrm>
            <a:off x="0" y="1472825"/>
            <a:ext cx="9144000" cy="3259165"/>
          </a:xfrm>
          <a:prstGeom prst="rect">
            <a:avLst/>
          </a:prstGeom>
          <a:ln>
            <a:solidFill>
              <a:schemeClr val="accent1"/>
            </a:solidFill>
          </a:ln>
        </p:spPr>
      </p:pic>
      <p:sp>
        <p:nvSpPr>
          <p:cNvPr id="7" name="Rectangle 6">
            <a:extLst>
              <a:ext uri="{FF2B5EF4-FFF2-40B4-BE49-F238E27FC236}">
                <a16:creationId xmlns:a16="http://schemas.microsoft.com/office/drawing/2014/main" id="{A4A53F76-0474-495C-8192-6BEB43D174C8}"/>
              </a:ext>
            </a:extLst>
          </p:cNvPr>
          <p:cNvSpPr/>
          <p:nvPr/>
        </p:nvSpPr>
        <p:spPr>
          <a:xfrm>
            <a:off x="827584" y="3075806"/>
            <a:ext cx="1152128" cy="3605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7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B881EF-8127-4A88-A661-082445FC2E2E}"/>
              </a:ext>
            </a:extLst>
          </p:cNvPr>
          <p:cNvSpPr>
            <a:spLocks noGrp="1"/>
          </p:cNvSpPr>
          <p:nvPr>
            <p:ph type="ctrTitle"/>
          </p:nvPr>
        </p:nvSpPr>
        <p:spPr>
          <a:xfrm>
            <a:off x="67313" y="3319778"/>
            <a:ext cx="9001000" cy="1240583"/>
          </a:xfrm>
        </p:spPr>
        <p:txBody>
          <a:bodyPr/>
          <a:lstStyle/>
          <a:p>
            <a:pPr algn="ctr"/>
            <a:r>
              <a:rPr lang="en-US" sz="2500" dirty="0"/>
              <a:t>Our sample record</a:t>
            </a:r>
          </a:p>
        </p:txBody>
      </p:sp>
      <p:sp>
        <p:nvSpPr>
          <p:cNvPr id="3" name="Slide Number Placeholder 2">
            <a:extLst>
              <a:ext uri="{FF2B5EF4-FFF2-40B4-BE49-F238E27FC236}">
                <a16:creationId xmlns:a16="http://schemas.microsoft.com/office/drawing/2014/main" id="{FEC79E8F-9D2D-4B91-819B-3AFDE71408EB}"/>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Tree>
    <p:extLst>
      <p:ext uri="{BB962C8B-B14F-4D97-AF65-F5344CB8AC3E}">
        <p14:creationId xmlns:p14="http://schemas.microsoft.com/office/powerpoint/2010/main" val="885711524"/>
      </p:ext>
    </p:extLst>
  </p:cSld>
  <p:clrMapOvr>
    <a:masterClrMapping/>
  </p:clrMapOvr>
</p:sld>
</file>

<file path=ppt/theme/theme1.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17477</TotalTime>
  <Words>1387</Words>
  <Application>Microsoft Office PowerPoint</Application>
  <PresentationFormat>On-screen Show (16:9)</PresentationFormat>
  <Paragraphs>165</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Calibri Light</vt:lpstr>
      <vt:lpstr>Ex_Libris_2020</vt:lpstr>
      <vt:lpstr>The Internet Archive Book Reader and Full Text search in Alma</vt:lpstr>
      <vt:lpstr>PowerPoint Presentation</vt:lpstr>
      <vt:lpstr>The Internet Archive Book Reader</vt:lpstr>
      <vt:lpstr>The Internet Archive Book Reader</vt:lpstr>
      <vt:lpstr>The Internet Archive Book Reader</vt:lpstr>
      <vt:lpstr>The Internet Archive Book Reader</vt:lpstr>
      <vt:lpstr>The Internet Archive Book Reader</vt:lpstr>
      <vt:lpstr>The Internet Archive Book Reader</vt:lpstr>
      <vt:lpstr>Our sample record</vt:lpstr>
      <vt:lpstr>Our sample record</vt:lpstr>
      <vt:lpstr>Our sample record</vt:lpstr>
      <vt:lpstr>Our sample record</vt:lpstr>
      <vt:lpstr>Our sample record</vt:lpstr>
      <vt:lpstr>Creating full text from the images</vt:lpstr>
      <vt:lpstr>Creating full text from the images</vt:lpstr>
      <vt:lpstr>Creating full text from the images</vt:lpstr>
      <vt:lpstr>Creating full text from the images - One by one</vt:lpstr>
      <vt:lpstr>Creating full text from the images - One by one</vt:lpstr>
      <vt:lpstr>Creating full text from the images - One by one</vt:lpstr>
      <vt:lpstr>Creating full text from the images - One by one</vt:lpstr>
      <vt:lpstr>Creating full text from the images - On a set of digital files</vt:lpstr>
      <vt:lpstr>Creating full text from the images - On a set of digital files</vt:lpstr>
      <vt:lpstr>Creating full text from the images - On a set of digital files</vt:lpstr>
      <vt:lpstr>Creating full text from the images - On a set of digital files</vt:lpstr>
      <vt:lpstr>Creating full text from the images - On a set of digital files</vt:lpstr>
      <vt:lpstr>Creating full text from the images - On a set of digital files</vt:lpstr>
      <vt:lpstr>Searching by full text in Primo</vt:lpstr>
      <vt:lpstr>Searching by full text in Primo</vt:lpstr>
      <vt:lpstr>Searching by full text in Primo</vt:lpstr>
      <vt:lpstr>Searching by full text in Primo</vt:lpstr>
      <vt:lpstr>Searching by full text in Primo</vt:lpstr>
      <vt:lpstr>Searching by full text in Primo</vt:lpstr>
      <vt:lpstr>Creating full text from the images</vt:lpstr>
      <vt:lpstr>Creating full text from the images</vt:lpstr>
      <vt:lpstr>Determining which file types the Internet Archive Book Reader will be used for</vt:lpstr>
      <vt:lpstr>Determining which file types the Internet Archive Book Reader will be used for</vt:lpstr>
      <vt:lpstr>Determining which file types the Internet Archive Book Reader will be used for</vt:lpstr>
      <vt:lpstr>Determining which file types the Internet Archive Book Reader will be used for</vt:lpstr>
      <vt:lpstr>Determining which file types the Internet Archive Book Reader will be used for</vt:lpstr>
      <vt:lpstr>Determining which file types the Internet Archive Book Reader will be used for</vt:lpstr>
      <vt:lpstr>Determining which file types the Internet Archive Book Reader will be used for</vt:lpstr>
      <vt:lpstr>Determining which file types the Internet Archive Book Reader will be used for</vt:lpstr>
      <vt:lpstr>Searching by full text in non-Latin text (Hebrew example) </vt:lpstr>
      <vt:lpstr>Searching by full text in non-Latin text (Hebrew example) </vt:lpstr>
      <vt:lpstr>Searching by full text in non-Latin text (Hebrew example) </vt:lpstr>
      <vt:lpstr>Searching by full text in non-Latin text (Hebrew example) </vt:lpstr>
      <vt:lpstr>Searching by full text in non-Latin text (Hebrew example) </vt:lpstr>
      <vt:lpstr>Searching by full text in non-Latin text (Hebrew example) </vt:lpstr>
      <vt:lpstr>Searching by full text in non-Latin text (Hebrew example)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778</cp:revision>
  <dcterms:created xsi:type="dcterms:W3CDTF">2017-01-02T15:10:30Z</dcterms:created>
  <dcterms:modified xsi:type="dcterms:W3CDTF">2020-04-17T11:45:21Z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